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2"/>
  </p:notesMasterIdLst>
  <p:sldIdLst>
    <p:sldId id="256" r:id="rId6"/>
    <p:sldId id="257" r:id="rId7"/>
    <p:sldId id="274" r:id="rId8"/>
    <p:sldId id="276" r:id="rId9"/>
    <p:sldId id="277" r:id="rId10"/>
    <p:sldId id="279" r:id="rId11"/>
    <p:sldId id="280" r:id="rId12"/>
    <p:sldId id="259" r:id="rId13"/>
    <p:sldId id="260" r:id="rId14"/>
    <p:sldId id="261" r:id="rId15"/>
    <p:sldId id="262" r:id="rId16"/>
    <p:sldId id="263" r:id="rId17"/>
    <p:sldId id="272" r:id="rId18"/>
    <p:sldId id="264" r:id="rId19"/>
    <p:sldId id="269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8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71F62-3C3C-4DE3-A9AE-139BC2F9914B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A442E-13D7-4D8D-B15A-270C94FF5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17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 smtClean="0"/>
              <a:t>Community needs change drastically during a pandemic. Use of funds constantly change due to changing needs in our community. Beginning of the pandemic, agencies needed PPEs, support for 24/7 staff during shelter-in-place. Focus now is on rapid re-housing, and homelessness prevention.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Act quickly, because the needs of our community and its residents are increasing daily.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636E8F-93CA-4E25-B556-F74A36CCAC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573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249B-40B1-422B-ABEA-FB26051655B8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676-7ADA-43CF-BAFD-A492B80A74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249B-40B1-422B-ABEA-FB26051655B8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676-7ADA-43CF-BAFD-A492B80A74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249B-40B1-422B-ABEA-FB26051655B8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676-7ADA-43CF-BAFD-A492B80A74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249B-40B1-422B-ABEA-FB26051655B8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676-7ADA-43CF-BAFD-A492B80A74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249B-40B1-422B-ABEA-FB26051655B8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676-7ADA-43CF-BAFD-A492B80A74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249B-40B1-422B-ABEA-FB26051655B8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676-7ADA-43CF-BAFD-A492B80A74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249B-40B1-422B-ABEA-FB26051655B8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676-7ADA-43CF-BAFD-A492B80A74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249B-40B1-422B-ABEA-FB26051655B8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676-7ADA-43CF-BAFD-A492B80A74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249B-40B1-422B-ABEA-FB26051655B8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676-7ADA-43CF-BAFD-A492B80A74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249B-40B1-422B-ABEA-FB26051655B8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676-7ADA-43CF-BAFD-A492B80A74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249B-40B1-422B-ABEA-FB26051655B8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676-7ADA-43CF-BAFD-A492B80A74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6249B-40B1-422B-ABEA-FB26051655B8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44676-7ADA-43CF-BAFD-A492B80A74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jpeg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G Powerpo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85800" y="457200"/>
            <a:ext cx="8001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Housing Hangout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Dec 2020</a:t>
            </a:r>
            <a:endParaRPr lang="en-US" sz="6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667000" y="5257800"/>
            <a:ext cx="6477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Friday, December 4, 2020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Neighborhood Development Staff 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RECEIVERSHIP</a:t>
            </a:r>
            <a:endParaRPr lang="en-US" sz="4000" b="1" u="sng" dirty="0">
              <a:solidFill>
                <a:srgbClr val="0070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5991151"/>
              </p:ext>
            </p:extLst>
          </p:nvPr>
        </p:nvGraphicFramePr>
        <p:xfrm>
          <a:off x="228600" y="2133600"/>
          <a:ext cx="6033569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r:id="rId3" imgW="9142920" imgH="6857280" progId="">
                  <p:embed/>
                </p:oleObj>
              </mc:Choice>
              <mc:Fallback>
                <p:oleObj r:id="rId3" imgW="9142920" imgH="6857280" progId="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2133600"/>
                        <a:ext cx="6033569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b="1" u="sng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Eligible Properties</a:t>
            </a:r>
          </a:p>
          <a:p>
            <a:r>
              <a:rPr lang="en-US" sz="16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 with outstanding Orders to Repair or Demolish</a:t>
            </a:r>
          </a:p>
          <a:p>
            <a:r>
              <a:rPr lang="en-US" sz="16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Housing Standards Commission refers eligible properties to Court process for Receivership</a:t>
            </a:r>
          </a:p>
          <a:p>
            <a:pPr marL="0" indent="0">
              <a:buNone/>
            </a:pPr>
            <a:endParaRPr lang="en-US" sz="1900" b="1" u="sng" dirty="0">
              <a:solidFill>
                <a:srgbClr val="0070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900" b="1" u="sng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Qualified Receivers</a:t>
            </a:r>
          </a:p>
          <a:p>
            <a:r>
              <a:rPr lang="en-US" sz="16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issued Request for Qualifications to become Qualified Receivers (</a:t>
            </a:r>
            <a:r>
              <a:rPr lang="en-US" sz="1600" dirty="0" smtClean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responses were </a:t>
            </a:r>
            <a:r>
              <a:rPr lang="en-US" sz="16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12/2/2020, 3:00pm EST</a:t>
            </a:r>
            <a:r>
              <a:rPr lang="en-US" sz="1600" dirty="0" smtClean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en-US" sz="1600" dirty="0">
              <a:solidFill>
                <a:srgbClr val="0070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Font typeface="Arial" pitchFamily="34" charset="0"/>
              <a:buNone/>
            </a:pPr>
            <a:endParaRPr lang="en-US" sz="1600" dirty="0" smtClean="0">
              <a:solidFill>
                <a:srgbClr val="00703C"/>
              </a:solidFill>
            </a:endParaRPr>
          </a:p>
          <a:p>
            <a:pPr marL="914400" lvl="2" indent="0">
              <a:buFont typeface="Arial" pitchFamily="34" charset="0"/>
              <a:buNone/>
            </a:pPr>
            <a:endParaRPr lang="en-US" sz="1600" dirty="0" smtClean="0">
              <a:solidFill>
                <a:srgbClr val="00703C"/>
              </a:solidFill>
            </a:endParaRPr>
          </a:p>
          <a:p>
            <a:pPr lvl="1"/>
            <a:endParaRPr lang="en-US" sz="1200" dirty="0" smtClean="0">
              <a:solidFill>
                <a:srgbClr val="00703C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940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973837"/>
              </p:ext>
            </p:extLst>
          </p:nvPr>
        </p:nvGraphicFramePr>
        <p:xfrm>
          <a:off x="228600" y="2133600"/>
          <a:ext cx="6033569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r:id="rId3" imgW="9142920" imgH="6857280" progId="">
                  <p:embed/>
                </p:oleObj>
              </mc:Choice>
              <mc:Fallback>
                <p:oleObj r:id="rId3" imgW="9142920" imgH="6857280" progId="">
                  <p:embed/>
                  <p:pic>
                    <p:nvPicPr>
                      <p:cNvPr id="4" name="Content Placeholder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2133600"/>
                        <a:ext cx="6033569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RECEIVERSHIP</a:t>
            </a:r>
            <a:endParaRPr lang="en-US" sz="4000" b="1" u="sng" dirty="0">
              <a:solidFill>
                <a:srgbClr val="0070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100" b="1" u="sng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 Process</a:t>
            </a:r>
          </a:p>
          <a:p>
            <a:r>
              <a:rPr lang="en-US" sz="17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approves contractors as Qualified Receivers and places them on list to be matched to available </a:t>
            </a:r>
            <a:r>
              <a:rPr lang="en-US" sz="1700" dirty="0" smtClean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 </a:t>
            </a:r>
          </a:p>
          <a:p>
            <a:pPr lvl="1"/>
            <a:r>
              <a:rPr lang="en-US" sz="1700" dirty="0" smtClean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~20 </a:t>
            </a:r>
            <a:r>
              <a:rPr lang="en-US" sz="17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 in the pilot phase of the program</a:t>
            </a:r>
          </a:p>
          <a:p>
            <a:pPr lvl="1"/>
            <a:r>
              <a:rPr lang="en-US" sz="17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~150 properties currently under Orders to Repair or Demolish</a:t>
            </a:r>
          </a:p>
          <a:p>
            <a:pPr lvl="1"/>
            <a:r>
              <a:rPr lang="en-US" sz="17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Qualified Receivers listed and matched in order with available properties</a:t>
            </a:r>
          </a:p>
          <a:p>
            <a:r>
              <a:rPr lang="en-US" sz="17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Selected receiver provides a Plan of Action which is presented to the Court with City recommendation to approve</a:t>
            </a:r>
          </a:p>
          <a:p>
            <a:pPr lvl="1"/>
            <a:r>
              <a:rPr lang="en-US" sz="17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recommended receiver is at the discretion of the Court</a:t>
            </a:r>
          </a:p>
          <a:p>
            <a:pPr marL="0" indent="0">
              <a:buNone/>
            </a:pPr>
            <a:r>
              <a:rPr lang="en-US" sz="2100" b="1" u="sng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 Process</a:t>
            </a:r>
          </a:p>
          <a:p>
            <a:r>
              <a:rPr lang="en-US" sz="17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Receiver carries out Plan of Action and remediates property </a:t>
            </a:r>
          </a:p>
          <a:p>
            <a:r>
              <a:rPr lang="en-US" sz="17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 oversees compliance with Plan of Action</a:t>
            </a:r>
          </a:p>
          <a:p>
            <a:r>
              <a:rPr lang="en-US" sz="17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oversees compliance with Order to Repair or Demolish</a:t>
            </a:r>
          </a:p>
          <a:p>
            <a:r>
              <a:rPr lang="en-US" sz="17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Receiver paths to resolution</a:t>
            </a:r>
          </a:p>
          <a:p>
            <a:pPr lvl="1"/>
            <a:r>
              <a:rPr lang="en-US" sz="17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rent property for up to 2 years to recoup costs and fees</a:t>
            </a:r>
          </a:p>
          <a:p>
            <a:pPr lvl="1"/>
            <a:r>
              <a:rPr lang="en-US" sz="17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 repaid by property owner or proceeds from sale</a:t>
            </a:r>
          </a:p>
          <a:p>
            <a:pPr lvl="1"/>
            <a:r>
              <a:rPr lang="en-US" sz="17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foreclose on investment as priority lien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359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618268"/>
              </p:ext>
            </p:extLst>
          </p:nvPr>
        </p:nvGraphicFramePr>
        <p:xfrm>
          <a:off x="228600" y="2133600"/>
          <a:ext cx="6033569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r:id="rId3" imgW="9142920" imgH="6857280" progId="">
                  <p:embed/>
                </p:oleObj>
              </mc:Choice>
              <mc:Fallback>
                <p:oleObj r:id="rId3" imgW="9142920" imgH="6857280" progId="">
                  <p:embed/>
                  <p:pic>
                    <p:nvPicPr>
                      <p:cNvPr id="4" name="Content Placeholder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2133600"/>
                        <a:ext cx="6033569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GSO DOWN PAYMENT</a:t>
            </a:r>
            <a:endParaRPr lang="en-US" sz="4000" b="1" u="sng" dirty="0">
              <a:solidFill>
                <a:srgbClr val="0070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u="sng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qualify for DPA, you must:</a:t>
            </a:r>
          </a:p>
          <a:p>
            <a:r>
              <a:rPr lang="en-US" sz="1600" dirty="0" smtClean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sz="16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first-time homebuyer or have not owned a home within the last three years. If the home you want to buy is located in one of the City’s redevelopment areas, there are no past home ownership requirements.</a:t>
            </a:r>
          </a:p>
          <a:p>
            <a:r>
              <a:rPr lang="en-US" sz="16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 a new or existing house as a primary residence.</a:t>
            </a:r>
          </a:p>
          <a:p>
            <a:r>
              <a:rPr lang="en-US" sz="16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specific income limits.</a:t>
            </a:r>
          </a:p>
          <a:p>
            <a:r>
              <a:rPr lang="en-US" sz="16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a minimum cash investment of $500.</a:t>
            </a:r>
          </a:p>
          <a:p>
            <a:r>
              <a:rPr lang="en-US" sz="16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 no more than 20 percent of the purchase price in DPA.</a:t>
            </a:r>
          </a:p>
          <a:p>
            <a:r>
              <a:rPr lang="en-US" sz="16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a HUD-approved eight-hour, in-person homebuyer education course.</a:t>
            </a:r>
          </a:p>
          <a:p>
            <a:r>
              <a:rPr lang="en-US" sz="16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 a fixed-rate, 15- or 30-year mortgage. (Note: ARM or balloon first mortgage loans cannot be used with this assistance. Non-conforming, high-interest rate and fee loans are not be accepted.)</a:t>
            </a:r>
          </a:p>
        </p:txBody>
      </p:sp>
    </p:spTree>
    <p:extLst>
      <p:ext uri="{BB962C8B-B14F-4D97-AF65-F5344CB8AC3E}">
        <p14:creationId xmlns:p14="http://schemas.microsoft.com/office/powerpoint/2010/main" val="4034026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618268"/>
              </p:ext>
            </p:extLst>
          </p:nvPr>
        </p:nvGraphicFramePr>
        <p:xfrm>
          <a:off x="228600" y="2133600"/>
          <a:ext cx="6033569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r:id="rId3" imgW="9142920" imgH="6857280" progId="">
                  <p:embed/>
                </p:oleObj>
              </mc:Choice>
              <mc:Fallback>
                <p:oleObj r:id="rId3" imgW="9142920" imgH="6857280" progId="">
                  <p:embed/>
                  <p:pic>
                    <p:nvPicPr>
                      <p:cNvPr id="4" name="Content Placeholder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2133600"/>
                        <a:ext cx="6033569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GSO DOWN PAYMENT</a:t>
            </a:r>
            <a:endParaRPr lang="en-US" sz="4000" b="1" u="sng" dirty="0">
              <a:solidFill>
                <a:srgbClr val="0070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u="sng" dirty="0" smtClean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become an eligible homebuyer and have selected a home, the following must be completed:</a:t>
            </a:r>
            <a:endParaRPr lang="en-US" sz="1800" b="1" u="sng" dirty="0">
              <a:solidFill>
                <a:srgbClr val="0070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sales contract, which has to be signed by all parties</a:t>
            </a:r>
          </a:p>
          <a:p>
            <a:r>
              <a:rPr lang="en-US" sz="16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contract must be submitted to the City for review and approval</a:t>
            </a:r>
          </a:p>
          <a:p>
            <a:r>
              <a:rPr lang="en-US" sz="16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property must be inspected by a qualified inspector and all deficiencies identified in the inspector’s report must be repaired and/or corrected prior to closing</a:t>
            </a:r>
            <a:r>
              <a:rPr lang="en-US" sz="1600" dirty="0" smtClean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600" dirty="0">
              <a:solidFill>
                <a:srgbClr val="0070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b="1" u="sng" dirty="0" smtClean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maximum income limits are:</a:t>
            </a:r>
          </a:p>
          <a:p>
            <a:r>
              <a:rPr lang="en-US" sz="1600" dirty="0" smtClean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120% of the area median income for households with two or fewer people</a:t>
            </a:r>
          </a:p>
          <a:p>
            <a:r>
              <a:rPr lang="en-US" sz="1600" dirty="0" smtClean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140% of the area median income for households with three or more people</a:t>
            </a:r>
          </a:p>
          <a:p>
            <a:endParaRPr lang="en-US" sz="1600" dirty="0">
              <a:solidFill>
                <a:srgbClr val="0070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533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348621"/>
              </p:ext>
            </p:extLst>
          </p:nvPr>
        </p:nvGraphicFramePr>
        <p:xfrm>
          <a:off x="228600" y="2133600"/>
          <a:ext cx="6033569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r:id="rId3" imgW="9142920" imgH="6857280" progId="">
                  <p:embed/>
                </p:oleObj>
              </mc:Choice>
              <mc:Fallback>
                <p:oleObj r:id="rId3" imgW="9142920" imgH="6857280" progId="">
                  <p:embed/>
                  <p:pic>
                    <p:nvPicPr>
                      <p:cNvPr id="4" name="Content Placeholder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2133600"/>
                        <a:ext cx="6033569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GSO DOWN PAYMENT</a:t>
            </a:r>
            <a:endParaRPr lang="en-US" sz="4000" b="1" u="sng" dirty="0">
              <a:solidFill>
                <a:srgbClr val="0070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Eligible homebuyers may receive up to $10,000 for down payment and closing costs assistance in any area within Greensboro city limits.</a:t>
            </a:r>
            <a:endParaRPr lang="en-US" sz="1600" dirty="0" smtClean="0">
              <a:solidFill>
                <a:srgbClr val="0070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solidFill>
                <a:srgbClr val="0070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Eligible </a:t>
            </a:r>
            <a:r>
              <a:rPr lang="en-US" sz="16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homebuyers purchasing homes in one of the City’s approved redevelopment areas are eligible for a $5,000 bonus for down payment assistance and the first-time homebuyer requirement is waived. Properties must be within the boundaries of the following approved Redevelopment Areas</a:t>
            </a:r>
            <a:r>
              <a:rPr lang="en-US" sz="1600" dirty="0" smtClean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1600" dirty="0">
              <a:solidFill>
                <a:srgbClr val="0070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600" dirty="0" smtClean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Arlington </a:t>
            </a:r>
            <a:r>
              <a:rPr lang="en-US" sz="16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Eastside Park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Gorrell Street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 Asheboro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Phillips Lombardy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Elm Street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Willow Oaks</a:t>
            </a:r>
          </a:p>
        </p:txBody>
      </p:sp>
    </p:spTree>
    <p:extLst>
      <p:ext uri="{BB962C8B-B14F-4D97-AF65-F5344CB8AC3E}">
        <p14:creationId xmlns:p14="http://schemas.microsoft.com/office/powerpoint/2010/main" val="3801151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284626"/>
              </p:ext>
            </p:extLst>
          </p:nvPr>
        </p:nvGraphicFramePr>
        <p:xfrm>
          <a:off x="228600" y="2133600"/>
          <a:ext cx="6033569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r:id="rId3" imgW="9142920" imgH="6857280" progId="">
                  <p:embed/>
                </p:oleObj>
              </mc:Choice>
              <mc:Fallback>
                <p:oleObj r:id="rId3" imgW="9142920" imgH="6857280" progId="">
                  <p:embed/>
                  <p:pic>
                    <p:nvPicPr>
                      <p:cNvPr id="4" name="Content Placeholder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2133600"/>
                        <a:ext cx="6033569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n-US" sz="4000" b="1" u="sng" dirty="0">
              <a:solidFill>
                <a:srgbClr val="0070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 algn="ctr">
              <a:buNone/>
              <a:defRPr/>
            </a:pPr>
            <a:r>
              <a:rPr lang="en-US" sz="3000" b="1" dirty="0">
                <a:solidFill>
                  <a:srgbClr val="0070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CARES ACT</a:t>
            </a:r>
          </a:p>
          <a:p>
            <a:pPr marL="0" lvl="0" indent="0" algn="ctr">
              <a:buNone/>
              <a:defRPr/>
            </a:pPr>
            <a:r>
              <a:rPr lang="en-US" sz="2600" dirty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Elizabeth Alverson, </a:t>
            </a:r>
            <a:r>
              <a:rPr lang="en-US" sz="26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MSW - Homeless </a:t>
            </a:r>
            <a:r>
              <a:rPr lang="en-US" sz="2600" dirty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Prevention </a:t>
            </a:r>
            <a:r>
              <a:rPr lang="en-US" sz="26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Coordinator</a:t>
            </a:r>
          </a:p>
          <a:p>
            <a:pPr marL="0" lvl="0" indent="0" algn="ctr">
              <a:buNone/>
              <a:defRPr/>
            </a:pPr>
            <a:r>
              <a:rPr lang="en-US" sz="26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336-373-7960 Elizabeth.Danley@greensboro-nc.gov</a:t>
            </a:r>
          </a:p>
          <a:p>
            <a:pPr marL="0" lvl="0" indent="0" algn="ctr">
              <a:buNone/>
              <a:defRPr/>
            </a:pPr>
            <a:r>
              <a:rPr lang="en-US" sz="26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(Elizabeth.Alverson@greensboro-nc.gov)</a:t>
            </a:r>
            <a:endParaRPr lang="en-US" sz="26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lvl="1" algn="ctr">
              <a:defRPr/>
            </a:pPr>
            <a:endParaRPr lang="en-US" sz="26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buNone/>
              <a:defRPr/>
            </a:pPr>
            <a:r>
              <a:rPr lang="en-US" sz="3000" b="1" dirty="0">
                <a:solidFill>
                  <a:srgbClr val="0070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LEAD-SAFE GREENSBORO</a:t>
            </a:r>
          </a:p>
          <a:p>
            <a:pPr marL="0" lvl="0" indent="0" algn="ctr">
              <a:buNone/>
              <a:defRPr/>
            </a:pPr>
            <a:r>
              <a:rPr lang="en-US" sz="2600" dirty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Sonyé Randolph, JD, </a:t>
            </a:r>
            <a:r>
              <a:rPr lang="en-US" sz="26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MPA - Housing </a:t>
            </a:r>
            <a:r>
              <a:rPr lang="en-US" sz="2600" dirty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Rehabilitation </a:t>
            </a:r>
            <a:r>
              <a:rPr lang="en-US" sz="26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Administrator</a:t>
            </a:r>
          </a:p>
          <a:p>
            <a:pPr marL="0" lvl="0" indent="0" algn="ctr">
              <a:buNone/>
              <a:defRPr/>
            </a:pPr>
            <a:r>
              <a:rPr lang="en-US" sz="26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336-373-2530 Sonye.Randolph@Greensboro-nc.gov</a:t>
            </a:r>
            <a:endParaRPr lang="en-US" sz="26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defRPr/>
            </a:pPr>
            <a:endParaRPr lang="en-US" sz="26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  <a:defRPr/>
            </a:pPr>
            <a:r>
              <a:rPr lang="en-US" sz="3000" b="1" dirty="0">
                <a:solidFill>
                  <a:srgbClr val="0070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VACANT HOUSING RECEIVERSHIP PILOT</a:t>
            </a:r>
          </a:p>
          <a:p>
            <a:pPr marL="0" lvl="0" indent="0" algn="ctr">
              <a:buNone/>
              <a:defRPr/>
            </a:pPr>
            <a:r>
              <a:rPr lang="en-US" sz="2600" dirty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Troy D. Powell, MPA, </a:t>
            </a:r>
            <a:r>
              <a:rPr lang="en-US" sz="26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CZO - Code </a:t>
            </a:r>
            <a:r>
              <a:rPr lang="en-US" sz="2600" dirty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Compliance Division </a:t>
            </a:r>
            <a:r>
              <a:rPr lang="en-US" sz="26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Manager</a:t>
            </a:r>
          </a:p>
          <a:p>
            <a:pPr marL="0" lvl="0" indent="0" algn="ctr">
              <a:buNone/>
              <a:defRPr/>
            </a:pPr>
            <a:r>
              <a:rPr lang="en-US" sz="26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336-373-2208 Troy.Powell@Greensboro-nc.gov</a:t>
            </a:r>
            <a:endParaRPr lang="en-US" sz="26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defRPr/>
            </a:pPr>
            <a:endParaRPr lang="en-US" sz="26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  <a:defRPr/>
            </a:pPr>
            <a:r>
              <a:rPr lang="en-US" sz="3000" b="1" dirty="0">
                <a:solidFill>
                  <a:srgbClr val="0070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HOUSING GSO </a:t>
            </a:r>
            <a:r>
              <a:rPr lang="en-US" sz="3000" b="1" cap="all" dirty="0">
                <a:solidFill>
                  <a:srgbClr val="0070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Down Payment Program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Sofia </a:t>
            </a:r>
            <a:r>
              <a:rPr lang="en-US" sz="2600" dirty="0" smtClean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Crisp - Executive </a:t>
            </a:r>
            <a:r>
              <a:rPr lang="en-US" sz="26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Housing Consultants </a:t>
            </a:r>
            <a:r>
              <a:rPr lang="en-US" sz="2600" dirty="0" smtClean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</a:p>
          <a:p>
            <a:pPr marL="0" indent="0" algn="ctr">
              <a:buNone/>
            </a:pPr>
            <a:r>
              <a:rPr lang="en-US" sz="2600" dirty="0" smtClean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336-850-4043 hcgconnect@housingconsultantsgroup.org</a:t>
            </a:r>
            <a:endParaRPr lang="en-US" sz="2600" dirty="0">
              <a:solidFill>
                <a:srgbClr val="0070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90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844204"/>
              </p:ext>
            </p:extLst>
          </p:nvPr>
        </p:nvGraphicFramePr>
        <p:xfrm>
          <a:off x="228600" y="2133600"/>
          <a:ext cx="6033569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r:id="rId3" imgW="9142920" imgH="6857280" progId="">
                  <p:embed/>
                </p:oleObj>
              </mc:Choice>
              <mc:Fallback>
                <p:oleObj r:id="rId3" imgW="9142920" imgH="6857280" progId="">
                  <p:embed/>
                  <p:pic>
                    <p:nvPicPr>
                      <p:cNvPr id="4" name="Content Placeholder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2133600"/>
                        <a:ext cx="6033569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smtClean="0">
                <a:solidFill>
                  <a:srgbClr val="0070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YOU!!!</a:t>
            </a:r>
            <a:endParaRPr lang="en-US" sz="9600" dirty="0">
              <a:solidFill>
                <a:srgbClr val="0070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63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75725"/>
              </p:ext>
            </p:extLst>
          </p:nvPr>
        </p:nvGraphicFramePr>
        <p:xfrm>
          <a:off x="228600" y="1828800"/>
          <a:ext cx="6857330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r:id="rId3" imgW="9142920" imgH="6857280" progId="">
                  <p:embed/>
                </p:oleObj>
              </mc:Choice>
              <mc:Fallback>
                <p:oleObj r:id="rId3" imgW="9142920" imgH="6857280" progId="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1828800"/>
                        <a:ext cx="6857330" cy="483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PRESENTERS</a:t>
            </a:r>
            <a:endParaRPr kumimoji="0" lang="en-US" sz="4000" b="1" i="0" u="sng" strike="noStrike" kern="1200" cap="none" spc="0" normalizeH="0" noProof="0" dirty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143000"/>
            <a:ext cx="8229600" cy="483076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0070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CARES ACT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Elizabeth Alverson, MSW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6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Homeless Prevention Coordinator</a:t>
            </a: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1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0070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LEAD-SAFE GREENSBORO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6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Sonyé Randolph, JD, MPA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Housing Rehabilitation Administrator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3000" b="1" dirty="0" smtClean="0">
                <a:solidFill>
                  <a:srgbClr val="0070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VACANT HOUSING RECEIVERSHIP PILOT</a:t>
            </a:r>
            <a:endParaRPr lang="en-US" sz="3000" b="1" dirty="0">
              <a:solidFill>
                <a:srgbClr val="0070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6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Troy D. Powell, MPA, CZO</a:t>
            </a:r>
            <a:endParaRPr lang="en-US" sz="26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6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Code Compliance Division Manager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2600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000" b="1" dirty="0" smtClean="0">
                <a:solidFill>
                  <a:srgbClr val="0070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HOUSING GSO </a:t>
            </a:r>
            <a:r>
              <a:rPr lang="en-US" sz="3000" b="1" cap="all" dirty="0" smtClean="0">
                <a:solidFill>
                  <a:srgbClr val="0070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Down Payment Program</a:t>
            </a:r>
            <a:endParaRPr lang="en-US" sz="3000" b="1" cap="all" dirty="0">
              <a:solidFill>
                <a:srgbClr val="0070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600" dirty="0" smtClean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Sofia Crisp</a:t>
            </a:r>
          </a:p>
          <a:p>
            <a:pPr algn="ctr"/>
            <a:r>
              <a:rPr lang="en-US" sz="2600" dirty="0" smtClean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</a:t>
            </a:r>
            <a:r>
              <a:rPr lang="en-US" sz="26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Housing Consultants Group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23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0" y="1600200"/>
          <a:ext cx="685733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r:id="rId3" imgW="9142920" imgH="6857280" progId="">
                  <p:embed/>
                </p:oleObj>
              </mc:Choice>
              <mc:Fallback>
                <p:oleObj r:id="rId3" imgW="9142920" imgH="6857280" progId="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600200"/>
                        <a:ext cx="685733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Coronavirus Aid, Relief, and Economic Security Act (CARES Act) Funding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Round I - $2,082,964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Community Development Block Grant-Coronavirus (CDBG-CV) $1,329,635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Activities: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Emergency Rental, Utility and Mortgage Assistance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Hotel/Motel Assistance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Emergency Shelter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Emergency Solutions Grant-Coronavirus (ESG-CV) $675,621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Activities: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Rapid Re-Housing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Housing Opportunities for Persons with Aids Grant-Coronavirus (HOPWA-CV) $77,708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Activities: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Tenant Based Rental Assistance (TBRA)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Short-Term Rental, Mortgage and Utility Assistance (STRMU)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Community Partners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Central Carolina Health Network, Family Services of the Piedmont, Greensboro Housing Coalition, Greensboro Urban Ministry, Housing Consultants Group, Interactive Resource Center, Salvation Army of Greensboro, Youth Focus, YWCA of Greensboro</a:t>
            </a:r>
          </a:p>
        </p:txBody>
      </p:sp>
    </p:spTree>
    <p:extLst>
      <p:ext uri="{BB962C8B-B14F-4D97-AF65-F5344CB8AC3E}">
        <p14:creationId xmlns:p14="http://schemas.microsoft.com/office/powerpoint/2010/main" val="88939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0" y="1714500"/>
          <a:ext cx="685733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r:id="rId3" imgW="9142920" imgH="6857280" progId="">
                  <p:embed/>
                </p:oleObj>
              </mc:Choice>
              <mc:Fallback>
                <p:oleObj r:id="rId3" imgW="9142920" imgH="6857280" progId="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714500"/>
                        <a:ext cx="685733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447800"/>
            <a:ext cx="8229600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Round II - $1,880,847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ESG-CV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Activities: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Homelessness Prevention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Community Partners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Greensboro Housing Coalition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Greensboro Urban Ministry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Salvation Army of Greensboro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CARES Act Funding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Picture 7" descr="greensboro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1371600"/>
            <a:ext cx="2833022" cy="3541776"/>
          </a:xfrm>
          <a:prstGeom prst="rect">
            <a:avLst/>
          </a:prstGeom>
          <a:ln w="28575">
            <a:solidFill>
              <a:srgbClr val="00703C"/>
            </a:solidFill>
          </a:ln>
        </p:spPr>
      </p:pic>
    </p:spTree>
    <p:extLst>
      <p:ext uri="{BB962C8B-B14F-4D97-AF65-F5344CB8AC3E}">
        <p14:creationId xmlns:p14="http://schemas.microsoft.com/office/powerpoint/2010/main" val="295252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0" y="1714500"/>
          <a:ext cx="685733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r:id="rId3" imgW="9142920" imgH="6857280" progId="">
                  <p:embed/>
                </p:oleObj>
              </mc:Choice>
              <mc:Fallback>
                <p:oleObj r:id="rId3" imgW="9142920" imgH="6857280" progId="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714500"/>
                        <a:ext cx="685733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3733800" y="1447800"/>
            <a:ext cx="4953000" cy="46482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COVID-19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Eviction Mediation Pilot Project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rganized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 offer an alternative way of resolving rent arrears and avoiding the drastic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remedy of eviction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Community Partners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UNCG’s Center 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 Housing and Community 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Studies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Greensboro Housing Coalition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Legal Aid NC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Greensboro Bar Association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Elon Law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Community Foundation of Greater Greensboro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Salvation Army of Greensboro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Greensboro Urban Ministry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Others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Eviction Mediation Program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Picture 7" descr="greensboro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1752600"/>
            <a:ext cx="2986620" cy="3733800"/>
          </a:xfrm>
          <a:prstGeom prst="rect">
            <a:avLst/>
          </a:prstGeom>
          <a:ln w="28575">
            <a:solidFill>
              <a:srgbClr val="00703C"/>
            </a:solidFill>
          </a:ln>
        </p:spPr>
      </p:pic>
    </p:spTree>
    <p:extLst>
      <p:ext uri="{BB962C8B-B14F-4D97-AF65-F5344CB8AC3E}">
        <p14:creationId xmlns:p14="http://schemas.microsoft.com/office/powerpoint/2010/main" val="63895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0" y="1600200"/>
          <a:ext cx="685733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r:id="rId3" imgW="9142920" imgH="6857280" progId="">
                  <p:embed/>
                </p:oleObj>
              </mc:Choice>
              <mc:Fallback>
                <p:oleObj r:id="rId3" imgW="9142920" imgH="6857280" progId="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600200"/>
                        <a:ext cx="685733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Emergency Tenant Assistance Program (ETAP)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720840"/>
            <a:ext cx="80010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ETAP helps households stabilize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their lives by accessing safe, healthy, affordable housing.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 participants are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counseled and screened for eligibility by GHC, and if their situations warrant assistance with rent and utility deposits, GHC recommends financial support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Community Partners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Community Foundation of Greater Greensboro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Greensboro Housing Coalition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5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0" y="1714500"/>
          <a:ext cx="685733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r:id="rId4" imgW="9142920" imgH="6857280" progId="">
                  <p:embed/>
                </p:oleObj>
              </mc:Choice>
              <mc:Fallback>
                <p:oleObj r:id="rId4" imgW="9142920" imgH="6857280" progId="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714500"/>
                        <a:ext cx="685733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447800"/>
            <a:ext cx="8229600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Reevaluate the community needs on an ongoing basis.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Act quickly – the need is increasing.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Challenges and Lessons Learned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12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531233"/>
              </p:ext>
            </p:extLst>
          </p:nvPr>
        </p:nvGraphicFramePr>
        <p:xfrm>
          <a:off x="305470" y="1956163"/>
          <a:ext cx="6857330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r:id="rId3" imgW="9142920" imgH="6857280" progId="">
                  <p:embed/>
                </p:oleObj>
              </mc:Choice>
              <mc:Fallback>
                <p:oleObj r:id="rId3" imgW="9142920" imgH="6857280" progId="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470" y="1956163"/>
                        <a:ext cx="6857330" cy="483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LEAD-SAFE GREENSBORO</a:t>
            </a:r>
            <a:endParaRPr kumimoji="0" lang="en-US" sz="4000" b="1" i="0" u="sng" strike="noStrike" kern="1200" cap="none" spc="0" normalizeH="0" noProof="0" dirty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078" name="Picture 6" descr="Lead-Safe Housing Program | Greensboro, N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30480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352800" y="1143000"/>
            <a:ext cx="5638800" cy="19812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900" b="1" u="sng" noProof="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Eligibility</a:t>
            </a:r>
            <a:endParaRPr kumimoji="0" lang="en-US" sz="2900" b="1" i="0" u="sng" strike="noStrike" kern="1200" cap="none" spc="0" normalizeH="0" baseline="0" noProof="0" dirty="0" smtClean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Unit built prior to 1978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Unit located within Greensboro City limits (can service units in Guilford County IF a child under the age of 6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has an elevated blood level)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Rental units do not require a child occupant at the time of assistance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Total household </a:t>
            </a:r>
            <a:r>
              <a:rPr lang="en-US" sz="2600" dirty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income must not exceed program </a:t>
            </a:r>
            <a:r>
              <a:rPr lang="en-US" sz="2600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limits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7457" y="2895600"/>
            <a:ext cx="792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Amounts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</a:t>
            </a:r>
            <a:r>
              <a:rPr lang="en-US" sz="16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$30,000, combined, for </a:t>
            </a:r>
            <a:r>
              <a:rPr lang="en-US" sz="1600" dirty="0" smtClean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 with1-3 </a:t>
            </a:r>
            <a:r>
              <a:rPr lang="en-US" sz="16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$9,500, per unit, for properties with </a:t>
            </a:r>
            <a:r>
              <a:rPr lang="en-US" sz="1600" dirty="0" smtClean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units </a:t>
            </a:r>
            <a:r>
              <a:rPr lang="en-US" sz="16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more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grants available up to $5,000 </a:t>
            </a:r>
            <a:r>
              <a:rPr lang="en-US" sz="1600" dirty="0" smtClean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address </a:t>
            </a:r>
            <a:r>
              <a:rPr lang="en-US" sz="16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and safety </a:t>
            </a:r>
            <a:r>
              <a:rPr lang="en-US" sz="1600" dirty="0" smtClean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endParaRPr lang="en-US" sz="1600" dirty="0">
              <a:solidFill>
                <a:srgbClr val="0070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457" y="3950256"/>
            <a:ext cx="865414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6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certified lead-based paint inspector/risk </a:t>
            </a:r>
            <a:r>
              <a:rPr lang="en-US" sz="1600" dirty="0" smtClean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assessor will </a:t>
            </a:r>
            <a:r>
              <a:rPr lang="en-US" sz="16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 a test to identify lead paint hazards.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inspector's report will outline </a:t>
            </a:r>
            <a:r>
              <a:rPr lang="en-US" sz="1600" dirty="0" smtClean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and </a:t>
            </a:r>
            <a:r>
              <a:rPr lang="en-US" sz="16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 for work to be performed.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City will contract with a certified NC </a:t>
            </a:r>
            <a:r>
              <a:rPr lang="en-US" sz="1600" dirty="0" smtClean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Abatement </a:t>
            </a:r>
            <a:r>
              <a:rPr lang="en-US" sz="16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to remove lead paint hazards.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staff will monitor work and ensure lead </a:t>
            </a:r>
            <a:r>
              <a:rPr lang="en-US" sz="1600" dirty="0" smtClean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guidelines </a:t>
            </a:r>
            <a:r>
              <a:rPr lang="en-US" sz="16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followed, including cleanup of </a:t>
            </a:r>
            <a:r>
              <a:rPr lang="en-US" sz="1600" dirty="0" smtClean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dust.</a:t>
            </a:r>
            <a:endParaRPr lang="en-US" sz="1600" dirty="0">
              <a:solidFill>
                <a:srgbClr val="0070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429157"/>
              </p:ext>
            </p:extLst>
          </p:nvPr>
        </p:nvGraphicFramePr>
        <p:xfrm>
          <a:off x="167640" y="1956163"/>
          <a:ext cx="6857330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r:id="rId3" imgW="9142920" imgH="6857280" progId="">
                  <p:embed/>
                </p:oleObj>
              </mc:Choice>
              <mc:Fallback>
                <p:oleObj r:id="rId3" imgW="9142920" imgH="6857280" progId="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" y="1956163"/>
                        <a:ext cx="6857330" cy="483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LEAD-SAFE GREENSBORO</a:t>
            </a:r>
            <a:endParaRPr lang="en-US" sz="4000" b="1" u="sng" dirty="0">
              <a:solidFill>
                <a:srgbClr val="0070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300" b="1" u="sng" dirty="0" smtClean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Process, cont’d.</a:t>
            </a:r>
          </a:p>
          <a:p>
            <a:r>
              <a:rPr lang="en-US" sz="2300" dirty="0" smtClean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300" dirty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will provide a temporary relocation option for up to 10 days if access to sleeping, bathroom, and/or cooking areas are restricted during remediation.</a:t>
            </a:r>
          </a:p>
          <a:p>
            <a:pPr marL="0" indent="0">
              <a:buNone/>
            </a:pPr>
            <a:endParaRPr lang="en-US" sz="1800" b="1" u="sng" dirty="0" smtClean="0">
              <a:solidFill>
                <a:srgbClr val="0070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900" b="1" u="sng" dirty="0">
              <a:solidFill>
                <a:srgbClr val="0070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300" b="1" u="sng" dirty="0" smtClean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Requirements</a:t>
            </a:r>
          </a:p>
          <a:p>
            <a:r>
              <a:rPr lang="en-US" sz="2300" dirty="0" smtClean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an application</a:t>
            </a:r>
          </a:p>
          <a:p>
            <a:r>
              <a:rPr lang="en-US" sz="2300" dirty="0" smtClean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Household income documented for individuals 18 and over (Total household income must be 80% or below of the Area Median Income)</a:t>
            </a:r>
          </a:p>
          <a:p>
            <a:r>
              <a:rPr lang="en-US" sz="2300" dirty="0" smtClean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 Work Write-Up and Sign a Contract</a:t>
            </a:r>
          </a:p>
          <a:p>
            <a:r>
              <a:rPr lang="en-US" sz="2300" dirty="0" smtClean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Three-year (3) Deed Restriction</a:t>
            </a:r>
          </a:p>
          <a:p>
            <a:pPr lvl="1"/>
            <a:r>
              <a:rPr lang="en-US" sz="2300" dirty="0" smtClean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Rental:</a:t>
            </a:r>
          </a:p>
          <a:p>
            <a:pPr lvl="2"/>
            <a:r>
              <a:rPr lang="en-US" sz="2300" dirty="0" smtClean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Landlord must give rental priority to families with children aged 6 and under</a:t>
            </a:r>
          </a:p>
          <a:p>
            <a:pPr lvl="2"/>
            <a:r>
              <a:rPr lang="en-US" sz="2300" dirty="0" smtClean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 unit at or below the prevailing HUD Fair Market Rate, based on the amount of bedrooms in the unit</a:t>
            </a:r>
          </a:p>
          <a:p>
            <a:pPr lvl="2"/>
            <a:r>
              <a:rPr lang="en-US" sz="2300" dirty="0" smtClean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the unit/units up to code</a:t>
            </a:r>
          </a:p>
          <a:p>
            <a:pPr lvl="1"/>
            <a:r>
              <a:rPr lang="en-US" sz="2300" dirty="0" smtClean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Owner-Occupied:</a:t>
            </a:r>
          </a:p>
          <a:p>
            <a:pPr lvl="2"/>
            <a:r>
              <a:rPr lang="en-US" sz="2300" dirty="0" smtClean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Property must remain as the principal place of residence (not rented)</a:t>
            </a:r>
          </a:p>
          <a:p>
            <a:pPr lvl="2"/>
            <a:r>
              <a:rPr lang="en-US" sz="2300" dirty="0" smtClean="0">
                <a:solidFill>
                  <a:srgbClr val="007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the property up to code</a:t>
            </a:r>
          </a:p>
          <a:p>
            <a:pPr marL="914400" lvl="2" indent="0">
              <a:buNone/>
            </a:pPr>
            <a:endParaRPr lang="en-US" sz="1600" dirty="0">
              <a:solidFill>
                <a:srgbClr val="00703C"/>
              </a:solidFill>
            </a:endParaRPr>
          </a:p>
          <a:p>
            <a:pPr marL="914400" lvl="2" indent="0">
              <a:buNone/>
            </a:pPr>
            <a:endParaRPr lang="en-US" sz="1600" dirty="0">
              <a:solidFill>
                <a:srgbClr val="00703C"/>
              </a:solidFill>
            </a:endParaRPr>
          </a:p>
          <a:p>
            <a:pPr lvl="1"/>
            <a:endParaRPr lang="en-US" sz="1200" dirty="0" smtClean="0">
              <a:solidFill>
                <a:srgbClr val="00703C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259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B110B84D3F3949BD20C9382F6E9B98" ma:contentTypeVersion="2" ma:contentTypeDescription="Create a new document." ma:contentTypeScope="" ma:versionID="80fb4872d1735840da14aab81f94d005">
  <xsd:schema xmlns:xsd="http://www.w3.org/2001/XMLSchema" xmlns:xs="http://www.w3.org/2001/XMLSchema" xmlns:p="http://schemas.microsoft.com/office/2006/metadata/properties" xmlns:ns1="http://schemas.microsoft.com/sharepoint/v3" xmlns:ns2="40ed211c-5bc1-4ddc-93f5-3516f85e95f3" targetNamespace="http://schemas.microsoft.com/office/2006/metadata/properties" ma:root="true" ma:fieldsID="1a57a411e24694a0f3ca6d06ad2797e6" ns1:_="" ns2:_="">
    <xsd:import namespace="http://schemas.microsoft.com/sharepoint/v3"/>
    <xsd:import namespace="40ed211c-5bc1-4ddc-93f5-3516f85e95f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ed211c-5bc1-4ddc-93f5-3516f85e95f3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  <_dlc_DocId xmlns="40ed211c-5bc1-4ddc-93f5-3516f85e95f3">DHNMQQHAPA55-7-799</_dlc_DocId>
    <_dlc_DocIdUrl xmlns="40ed211c-5bc1-4ddc-93f5-3516f85e95f3">
      <Url>http://citynet/_layouts/15/DocIdRedir.aspx?ID=DHNMQQHAPA55-7-799</Url>
      <Description>DHNMQQHAPA55-7-799</Description>
    </_dlc_DocIdUrl>
  </documentManagement>
</p:properties>
</file>

<file path=customXml/itemProps1.xml><?xml version="1.0" encoding="utf-8"?>
<ds:datastoreItem xmlns:ds="http://schemas.openxmlformats.org/officeDocument/2006/customXml" ds:itemID="{49498844-7D53-45DD-B8B0-00E243B775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0ed211c-5bc1-4ddc-93f5-3516f85e95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78D402-F5E7-4D5A-B416-095B9AD0CC9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C60FBCE-1F57-4D5D-B31D-55CE6D65928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7A562B6-6CB0-477A-95E2-E1B535AF9F17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40ed211c-5bc1-4ddc-93f5-3516f85e95f3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1307</Words>
  <Application>Microsoft Office PowerPoint</Application>
  <PresentationFormat>On-screen Show (4:3)</PresentationFormat>
  <Paragraphs>184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LEAD-SAFE GREENSBORO</vt:lpstr>
      <vt:lpstr>RECEIVERSHIP</vt:lpstr>
      <vt:lpstr>RECEIVERSHIP</vt:lpstr>
      <vt:lpstr>HOUSING GSO DOWN PAYMENT</vt:lpstr>
      <vt:lpstr>HOUSING GSO DOWN PAYMENT</vt:lpstr>
      <vt:lpstr>HOUSING GSO DOWN PAYMENT</vt:lpstr>
      <vt:lpstr>QUESTIONS</vt:lpstr>
      <vt:lpstr>PowerPoint Presentation</vt:lpstr>
    </vt:vector>
  </TitlesOfParts>
  <Company>City of Greensboro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 for City Council meeting use</dc:title>
  <dc:creator>16248</dc:creator>
  <cp:lastModifiedBy>Powell, Troy</cp:lastModifiedBy>
  <cp:revision>23</cp:revision>
  <dcterms:created xsi:type="dcterms:W3CDTF">2015-09-21T14:03:35Z</dcterms:created>
  <dcterms:modified xsi:type="dcterms:W3CDTF">2020-12-04T15:07:26Z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58bcc4b7-1d13-48df-874d-94235399272e</vt:lpwstr>
  </property>
  <property fmtid="{D5CDD505-2E9C-101B-9397-08002B2CF9AE}" pid="3" name="ContentTypeId">
    <vt:lpwstr>0x0101001CB110B84D3F3949BD20C9382F6E9B98</vt:lpwstr>
  </property>
</Properties>
</file>