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5" r:id="rId5"/>
    <p:sldId id="283" r:id="rId6"/>
    <p:sldId id="258" r:id="rId7"/>
    <p:sldId id="270" r:id="rId8"/>
    <p:sldId id="273" r:id="rId9"/>
    <p:sldId id="279" r:id="rId10"/>
    <p:sldId id="280" r:id="rId11"/>
    <p:sldId id="281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2">
          <p15:clr>
            <a:srgbClr val="A4A3A4"/>
          </p15:clr>
        </p15:guide>
        <p15:guide id="2" orient="horz" pos="1901">
          <p15:clr>
            <a:srgbClr val="A4A3A4"/>
          </p15:clr>
        </p15:guide>
        <p15:guide id="3" orient="horz" pos="1367">
          <p15:clr>
            <a:srgbClr val="A4A3A4"/>
          </p15:clr>
        </p15:guide>
        <p15:guide id="4" pos="28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B1"/>
    <a:srgbClr val="B7D866"/>
    <a:srgbClr val="F1BD51"/>
    <a:srgbClr val="98B255"/>
    <a:srgbClr val="00205B"/>
    <a:srgbClr val="63CCFF"/>
    <a:srgbClr val="7750A9"/>
    <a:srgbClr val="31CCFF"/>
    <a:srgbClr val="26BCD7"/>
    <a:srgbClr val="AAD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32E12B-3A63-4618-A53B-CE9EFAFF1A12}" v="13" dt="2021-08-06T15:08:24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82"/>
  </p:normalViewPr>
  <p:slideViewPr>
    <p:cSldViewPr snapToGrid="0" snapToObjects="1">
      <p:cViewPr varScale="1">
        <p:scale>
          <a:sx n="92" d="100"/>
          <a:sy n="92" d="100"/>
        </p:scale>
        <p:origin x="1104" y="67"/>
      </p:cViewPr>
      <p:guideLst>
        <p:guide orient="horz" pos="2272"/>
        <p:guide orient="horz" pos="1901"/>
        <p:guide orient="horz" pos="1367"/>
        <p:guide pos="28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64774-47F7-D44A-8545-B9BB4AB784EE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297EB-B58F-9248-BB1E-801146C5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71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D78B0-193E-6540-B665-146F82FEBF5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717B0-C300-AA4C-97EA-0A2B70C8E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7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another image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717B0-C300-AA4C-97EA-0A2B70C8E6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29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main</a:t>
            </a:r>
            <a:r>
              <a:rPr lang="en-US" baseline="0" dirty="0"/>
              <a:t> content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2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main</a:t>
            </a:r>
            <a:r>
              <a:rPr lang="en-US" baseline="0" dirty="0"/>
              <a:t> content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37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main</a:t>
            </a:r>
            <a:r>
              <a:rPr lang="en-US" baseline="0" dirty="0"/>
              <a:t> content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1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chriskissam/Desktop/Current%20Work/In%20progress/CONE%20HEALTH/Brand%20Elements/CH%20Logos/1-Cone%20Health%20Logos-Tier%201/CH%20Logo-Horizontal/Logo/CH-Logo-Hrztl-rgb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38" y="2230418"/>
            <a:ext cx="3213100" cy="876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22850"/>
            <a:ext cx="7772400" cy="846386"/>
          </a:xfrm>
        </p:spPr>
        <p:txBody>
          <a:bodyPr lIns="0" tIns="0" rIns="0" bIns="0" anchor="t" anchorCtr="0">
            <a:spAutoFit/>
          </a:bodyPr>
          <a:lstStyle>
            <a:lvl1pPr algn="ctr">
              <a:defRPr sz="5500" b="1" i="0" spc="-150" baseline="0">
                <a:solidFill>
                  <a:srgbClr val="00205B"/>
                </a:solidFill>
                <a:latin typeface="Lucida Grande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091"/>
            <a:ext cx="6400800" cy="415498"/>
          </a:xfrm>
        </p:spPr>
        <p:txBody>
          <a:bodyPr bIns="0">
            <a:spAutoFit/>
          </a:bodyPr>
          <a:lstStyle>
            <a:lvl1pPr marL="0" indent="0" algn="ctr">
              <a:spcBef>
                <a:spcPts val="0"/>
              </a:spcBef>
              <a:buNone/>
              <a:defRPr kern="1200" spc="-150">
                <a:solidFill>
                  <a:srgbClr val="00A2B2"/>
                </a:solidFill>
                <a:latin typeface="Lucida Gran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4167945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79232"/>
            <a:ext cx="5486400" cy="2666450"/>
          </a:xfr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74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80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57201" y="1354933"/>
            <a:ext cx="7153275" cy="40362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spc="0" baseline="0">
                <a:solidFill>
                  <a:srgbClr val="00A2B2"/>
                </a:solidFill>
                <a:latin typeface="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699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6587" y="2858143"/>
            <a:ext cx="4048126" cy="1021556"/>
          </a:xfrm>
        </p:spPr>
        <p:txBody>
          <a:bodyPr anchor="t">
            <a:normAutofit/>
          </a:bodyPr>
          <a:lstStyle>
            <a:lvl1pPr algn="l">
              <a:defRPr sz="2400" b="0" i="0" kern="1200" cap="none" baseline="0">
                <a:solidFill>
                  <a:srgbClr val="00A2B2"/>
                </a:solidFill>
                <a:latin typeface="Lucida Grande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6592" y="1509714"/>
            <a:ext cx="4048125" cy="1032730"/>
          </a:xfrm>
        </p:spPr>
        <p:txBody>
          <a:bodyPr wrap="square"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800" b="1" i="0" spc="-150" baseline="0">
                <a:solidFill>
                  <a:srgbClr val="00205B"/>
                </a:solidFill>
                <a:latin typeface="Lucida Grand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0689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446587" y="2858143"/>
            <a:ext cx="4048126" cy="1021556"/>
          </a:xfrm>
        </p:spPr>
        <p:txBody>
          <a:bodyPr anchor="t">
            <a:normAutofit/>
          </a:bodyPr>
          <a:lstStyle>
            <a:lvl1pPr algn="l">
              <a:defRPr sz="2400" b="0" i="0" kern="1200" cap="none" baseline="0">
                <a:solidFill>
                  <a:schemeClr val="bg1"/>
                </a:solidFill>
                <a:latin typeface="Lucida Grande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46592" y="1509714"/>
            <a:ext cx="4048125" cy="1032730"/>
          </a:xfrm>
        </p:spPr>
        <p:txBody>
          <a:bodyPr wrap="square" tIns="0" bIns="0"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800" b="1" i="0" spc="-150" baseline="0">
                <a:solidFill>
                  <a:schemeClr val="bg1"/>
                </a:solidFill>
                <a:latin typeface="Lucida Grand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segment 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156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8461"/>
            <a:ext cx="4038600" cy="2836161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8461"/>
            <a:ext cx="4038600" cy="2836161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75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3292"/>
            <a:ext cx="4040188" cy="479822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spc="-150">
                <a:solidFill>
                  <a:srgbClr val="00A2B2"/>
                </a:solidFill>
                <a:latin typeface="Lucida Grand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1413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63292"/>
            <a:ext cx="4041775" cy="479822"/>
          </a:xfrm>
        </p:spPr>
        <p:txBody>
          <a:bodyPr lIns="0" tIns="0" rIns="0" bIns="0" anchor="t" anchorCtr="0"/>
          <a:lstStyle>
            <a:lvl1pPr marL="0" indent="0">
              <a:buNone/>
              <a:defRPr sz="2400" b="1" spc="-150">
                <a:solidFill>
                  <a:srgbClr val="00A2B2"/>
                </a:solidFill>
                <a:latin typeface="Lucida Grand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411413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7101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395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538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1509712"/>
            <a:ext cx="3008313" cy="612464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9714"/>
            <a:ext cx="5111750" cy="3084910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2293327"/>
            <a:ext cx="3008313" cy="230129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500" kern="1200" spc="-100" baseline="0">
                <a:solidFill>
                  <a:srgbClr val="00A2B2"/>
                </a:solidFill>
                <a:latin typeface="Lucida Grand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1855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Users/chriskissam/Desktop/Current%20Work/In%20progress/CONE%20HEALTH/Brand%20Elements/CH%20Logos/1-Cone%20Health%20Logos-Tier%201/CH%20Logo-Horizontal/Logo/CH-Logo-Hrztl-rgb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14206"/>
            <a:ext cx="8229600" cy="541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9464"/>
            <a:ext cx="8229600" cy="247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89154"/>
          </a:xfrm>
          <a:prstGeom prst="rect">
            <a:avLst/>
          </a:prstGeom>
          <a:solidFill>
            <a:srgbClr val="012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6" y="214844"/>
            <a:ext cx="15367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3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b="1" i="0" kern="1200" spc="-150">
          <a:solidFill>
            <a:srgbClr val="00205B"/>
          </a:solidFill>
          <a:latin typeface="Lucida Grand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sdr.cdc.gov/placeandhealth/svi/fact_sheet/fact_sheet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46889"/>
            <a:ext cx="6400800" cy="538609"/>
          </a:xfrm>
        </p:spPr>
        <p:txBody>
          <a:bodyPr/>
          <a:lstStyle/>
          <a:p>
            <a:r>
              <a:rPr lang="en-US" sz="1600" dirty="0"/>
              <a:t>Jamilla Pinder, Assist. Director- Healthy Communities</a:t>
            </a:r>
          </a:p>
          <a:p>
            <a:r>
              <a:rPr lang="en-US" sz="1600" dirty="0"/>
              <a:t>August 6, 2021</a:t>
            </a:r>
          </a:p>
        </p:txBody>
      </p:sp>
      <p:pic>
        <p:nvPicPr>
          <p:cNvPr id="10" name="Picture 9" descr="Child smelling a seedling">
            <a:extLst>
              <a:ext uri="{FF2B5EF4-FFF2-40B4-BE49-F238E27FC236}">
                <a16:creationId xmlns:a16="http://schemas.microsoft.com/office/drawing/2014/main" id="{D9D48C44-4026-4474-B97B-F19CC11B366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76446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5BFD32-0513-45E4-B70D-490A045B3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838893"/>
            <a:ext cx="7772400" cy="1107996"/>
          </a:xfrm>
        </p:spPr>
        <p:txBody>
          <a:bodyPr/>
          <a:lstStyle/>
          <a:p>
            <a:r>
              <a:rPr lang="en-US" sz="2400" dirty="0"/>
              <a:t>CHCS Childhood Asthma and Housing </a:t>
            </a:r>
            <a:br>
              <a:rPr lang="en-US" sz="2400" dirty="0"/>
            </a:br>
            <a:r>
              <a:rPr lang="en-US" sz="2400" dirty="0"/>
              <a:t>Prevalence of Chronic Disease and</a:t>
            </a:r>
            <a:br>
              <a:rPr lang="en-US" sz="2400" dirty="0"/>
            </a:br>
            <a:r>
              <a:rPr lang="en-US" sz="2400" dirty="0"/>
              <a:t>Acute Asthma Cone Health Encounters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51B4770-BF8B-FD4D-B746-D01472EA9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02" y="4119644"/>
            <a:ext cx="1707854" cy="7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4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5852C-E1E3-4D4E-9BDD-1920E800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5F62D-7F20-4F35-82FB-46F7F0193009}"/>
              </a:ext>
            </a:extLst>
          </p:cNvPr>
          <p:cNvSpPr txBox="1"/>
          <p:nvPr/>
        </p:nvSpPr>
        <p:spPr>
          <a:xfrm>
            <a:off x="773084" y="1471352"/>
            <a:ext cx="73983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Impact of childhood asthma on children, families and the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impact of childhood asthma from a health system and patient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Who is most at risk in Greensboro and what the medical community is doing to better address the prevalence and incidence of asthma.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 Health project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0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7557"/>
            <a:ext cx="8229600" cy="5412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34" y="1216354"/>
            <a:ext cx="8550331" cy="3624199"/>
          </a:xfrm>
        </p:spPr>
        <p:txBody>
          <a:bodyPr>
            <a:normAutofit fontScale="55000" lnSpcReduction="20000"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900" b="0" i="0" u="none" strike="noStrike" baseline="0" dirty="0">
                <a:latin typeface="Arial" panose="020B0604020202020204" pitchFamily="34" charset="0"/>
              </a:rPr>
              <a:t>•</a:t>
            </a:r>
            <a:r>
              <a:rPr lang="en-US" sz="2900" b="1" i="0" u="none" strike="noStrike" baseline="0" dirty="0">
                <a:latin typeface="Calibri" panose="020F0502020204030204" pitchFamily="34" charset="0"/>
              </a:rPr>
              <a:t>Social vulnerability </a:t>
            </a:r>
            <a:r>
              <a:rPr lang="en-US" sz="2900" b="0" i="0" u="none" strike="noStrike" baseline="0" dirty="0">
                <a:latin typeface="Calibri" panose="020F0502020204030204" pitchFamily="34" charset="0"/>
              </a:rPr>
              <a:t>refers to the potential negative effects on communities caused by external stresses on human health.</a:t>
            </a:r>
          </a:p>
          <a:p>
            <a:pPr marL="0" indent="0">
              <a:buNone/>
            </a:pPr>
            <a:r>
              <a:rPr lang="en-US" sz="2900" b="0" i="0" u="none" strike="noStrike" baseline="0" dirty="0">
                <a:latin typeface="Arial" panose="020B0604020202020204" pitchFamily="34" charset="0"/>
              </a:rPr>
              <a:t>•</a:t>
            </a:r>
            <a:r>
              <a:rPr lang="en-US" sz="2900" b="1" i="0" u="none" strike="noStrike" baseline="0" dirty="0">
                <a:latin typeface="Calibri" panose="020F0502020204030204" pitchFamily="34" charset="0"/>
              </a:rPr>
              <a:t>Social Vulnerability Index (SVI)</a:t>
            </a:r>
            <a:endParaRPr lang="en-US" sz="2900" b="0" i="0" u="none" strike="noStrike" baseline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900" b="0" i="0" u="none" strike="noStrike" baseline="0" dirty="0">
                <a:latin typeface="Arial" panose="020B0604020202020204" pitchFamily="34" charset="0"/>
              </a:rPr>
              <a:t>–</a:t>
            </a:r>
            <a:r>
              <a:rPr lang="en-US" sz="2900" b="0" i="0" u="none" strike="noStrike" baseline="0" dirty="0">
                <a:latin typeface="Calibri" panose="020F0502020204030204" pitchFamily="34" charset="0"/>
              </a:rPr>
              <a:t>The CDC uses the US Census data to determine the social vulnerability of every census tract (subdivisions of counties for which the Census collects statistical data). </a:t>
            </a:r>
            <a:r>
              <a:rPr lang="en-US" sz="2900" b="0" i="0" u="none" strike="noStrike" baseline="0" dirty="0">
                <a:latin typeface="Calibri" panose="020F0502020204030204" pitchFamily="34" charset="0"/>
                <a:hlinkClick r:id="rId3"/>
              </a:rPr>
              <a:t>https://www.atsdr.cdc.gov/placeandhealth/svi/fact_sheet/fact_sheet.html</a:t>
            </a:r>
            <a:endParaRPr lang="en-US" sz="2900" b="0" i="0" u="none" strike="noStrike" baseline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900" b="0" i="0" u="none" strike="noStrike" baseline="0" dirty="0">
                <a:latin typeface="Arial" panose="020B0604020202020204" pitchFamily="34" charset="0"/>
              </a:rPr>
              <a:t>–</a:t>
            </a:r>
            <a:r>
              <a:rPr lang="en-US" sz="2900" b="0" i="0" u="none" strike="noStrike" baseline="0" dirty="0">
                <a:latin typeface="Calibri" panose="020F0502020204030204" pitchFamily="34" charset="0"/>
              </a:rPr>
              <a:t>Tracts are ranked by 15 census variables, including poverty, lack of vehicle access, and crowded housing.  </a:t>
            </a:r>
          </a:p>
          <a:p>
            <a:pPr marL="0" indent="0">
              <a:buNone/>
            </a:pPr>
            <a:r>
              <a:rPr lang="en-US" sz="2900" b="0" i="0" u="none" strike="noStrike" baseline="0" dirty="0">
                <a:latin typeface="Arial" panose="020B0604020202020204" pitchFamily="34" charset="0"/>
              </a:rPr>
              <a:t>–</a:t>
            </a:r>
            <a:r>
              <a:rPr lang="en-US" sz="2900" b="0" i="0" u="none" strike="noStrike" baseline="0" dirty="0">
                <a:latin typeface="Calibri" panose="020F0502020204030204" pitchFamily="34" charset="0"/>
              </a:rPr>
              <a:t>These factors are grouped into SVI themes</a:t>
            </a:r>
          </a:p>
          <a:p>
            <a:pPr marL="0" indent="0">
              <a:buNone/>
            </a:pPr>
            <a:r>
              <a:rPr lang="en-US" sz="2900" b="0" i="0" u="none" strike="noStrike" baseline="0" dirty="0">
                <a:latin typeface="Arial" panose="020B0604020202020204" pitchFamily="34" charset="0"/>
              </a:rPr>
              <a:t>	•</a:t>
            </a:r>
            <a:r>
              <a:rPr lang="en-US" sz="2900" b="0" i="0" u="none" strike="noStrike" baseline="0" dirty="0">
                <a:latin typeface="Calibri" panose="020F0502020204030204" pitchFamily="34" charset="0"/>
              </a:rPr>
              <a:t>Socioeconomic status; Household Composition; Race/Ethnicity/Language; Housing/Transportation</a:t>
            </a:r>
          </a:p>
          <a:p>
            <a:pPr marL="0" indent="0">
              <a:buNone/>
            </a:pPr>
            <a:r>
              <a:rPr lang="en-US" sz="2900" b="0" i="0" u="none" strike="noStrike" baseline="0" dirty="0">
                <a:latin typeface="Arial" panose="020B0604020202020204" pitchFamily="34" charset="0"/>
              </a:rPr>
              <a:t>•</a:t>
            </a:r>
            <a:r>
              <a:rPr lang="en-US" sz="2900" b="1" i="0" u="none" strike="noStrike" baseline="0" dirty="0">
                <a:latin typeface="Calibri" panose="020F0502020204030204" pitchFamily="34" charset="0"/>
              </a:rPr>
              <a:t>Asthma Utilization </a:t>
            </a:r>
            <a:endParaRPr lang="en-US" sz="2900" b="0" i="0" u="none" strike="noStrike" baseline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900" b="0" i="0" u="none" strike="noStrike" baseline="0" dirty="0">
                <a:latin typeface="Arial" panose="020B0604020202020204" pitchFamily="34" charset="0"/>
              </a:rPr>
              <a:t>–</a:t>
            </a:r>
            <a:r>
              <a:rPr lang="en-US" sz="2900" b="0" i="0" u="none" strike="noStrike" baseline="0" dirty="0">
                <a:latin typeface="Calibri" panose="020F0502020204030204" pitchFamily="34" charset="0"/>
              </a:rPr>
              <a:t>Includes visits at Cone Health ERs, Urgent Cares, and Inpatient stays for primary </a:t>
            </a:r>
            <a:r>
              <a:rPr lang="en-US" sz="2900" b="1" i="0" u="none" strike="noStrike" baseline="0" dirty="0">
                <a:latin typeface="Calibri" panose="020F0502020204030204" pitchFamily="34" charset="0"/>
              </a:rPr>
              <a:t>asthma-related </a:t>
            </a:r>
            <a:r>
              <a:rPr lang="en-US" sz="2900" b="0" i="0" u="none" strike="noStrike" baseline="0" dirty="0">
                <a:latin typeface="Calibri" panose="020F0502020204030204" pitchFamily="34" charset="0"/>
              </a:rPr>
              <a:t>problems between 2019 and present.</a:t>
            </a:r>
          </a:p>
          <a:p>
            <a:pPr marL="0" indent="0">
              <a:buNone/>
            </a:pPr>
            <a:r>
              <a:rPr lang="en-US" sz="2900" b="0" i="0" u="none" strike="noStrike" baseline="0" dirty="0">
                <a:latin typeface="Arial" panose="020B0604020202020204" pitchFamily="34" charset="0"/>
              </a:rPr>
              <a:t>–</a:t>
            </a:r>
            <a:r>
              <a:rPr lang="en-US" sz="2900" b="0" i="0" u="none" strike="noStrike" baseline="0" dirty="0">
                <a:latin typeface="Calibri" panose="020F0502020204030204" pitchFamily="34" charset="0"/>
              </a:rPr>
              <a:t>School-aged children –5-18 years old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5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617" y="227127"/>
            <a:ext cx="7008975" cy="483888"/>
          </a:xfrm>
        </p:spPr>
        <p:txBody>
          <a:bodyPr>
            <a:normAutofit/>
          </a:bodyPr>
          <a:lstStyle/>
          <a:p>
            <a:r>
              <a:rPr lang="en-US" sz="3000" dirty="0"/>
              <a:t>Greensboro and Surrounding Area SVI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1C5C0F-7FB3-4572-9287-843840BED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098"/>
          <a:stretch/>
        </p:blipFill>
        <p:spPr>
          <a:xfrm>
            <a:off x="1104181" y="736784"/>
            <a:ext cx="6987396" cy="4179589"/>
          </a:xfrm>
        </p:spPr>
      </p:pic>
    </p:spTree>
    <p:extLst>
      <p:ext uri="{BB962C8B-B14F-4D97-AF65-F5344CB8AC3E}">
        <p14:creationId xmlns:p14="http://schemas.microsoft.com/office/powerpoint/2010/main" val="4002946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16A468-949A-4381-BFFA-8CAF3A9E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8313" y="98428"/>
            <a:ext cx="9152313" cy="510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0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2A7-32E9-47BB-8205-4C5CC23F8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6" y="681202"/>
            <a:ext cx="8229600" cy="541276"/>
          </a:xfrm>
        </p:spPr>
        <p:txBody>
          <a:bodyPr>
            <a:noAutofit/>
          </a:bodyPr>
          <a:lstStyle/>
          <a:p>
            <a:r>
              <a:rPr lang="en-US" sz="1800" dirty="0"/>
              <a:t>All Asthma related Hospital Visits in School Aged Children in Relation to Local 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952AB-C099-43C4-B98F-0551647EF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5" y="1147749"/>
            <a:ext cx="6982691" cy="373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BCE63-05B1-4A6D-8DBF-3209D4EC4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678" y="1449626"/>
            <a:ext cx="1601680" cy="313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0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9A80-8C88-4B09-821D-EB39BBA62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Unique Count of School aged Children with Asthma related Utilization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B2CFB-1EF3-4EE3-A8E1-3B08E4A32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05862"/>
            <a:ext cx="8041335" cy="3148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710AD-BB5F-4548-B784-93AA7664676D}"/>
              </a:ext>
            </a:extLst>
          </p:cNvPr>
          <p:cNvSpPr txBox="1"/>
          <p:nvPr/>
        </p:nvSpPr>
        <p:spPr>
          <a:xfrm>
            <a:off x="3556997" y="4354215"/>
            <a:ext cx="184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874 unique children</a:t>
            </a:r>
          </a:p>
          <a:p>
            <a:r>
              <a:rPr lang="en-US" sz="1600" dirty="0"/>
              <a:t>accounted for 1,144</a:t>
            </a:r>
          </a:p>
          <a:p>
            <a:r>
              <a:rPr lang="en-US" sz="1600" dirty="0"/>
              <a:t>ED, UC and IP visits</a:t>
            </a:r>
          </a:p>
        </p:txBody>
      </p:sp>
    </p:spTree>
    <p:extLst>
      <p:ext uri="{BB962C8B-B14F-4D97-AF65-F5344CB8AC3E}">
        <p14:creationId xmlns:p14="http://schemas.microsoft.com/office/powerpoint/2010/main" val="21592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B59DED-0C5E-42FF-833F-36A988BED5DB}"/>
              </a:ext>
            </a:extLst>
          </p:cNvPr>
          <p:cNvSpPr txBox="1"/>
          <p:nvPr/>
        </p:nvSpPr>
        <p:spPr>
          <a:xfrm>
            <a:off x="1179922" y="1667562"/>
            <a:ext cx="6941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Bright" panose="02040602050505020304" pitchFamily="18" charset="0"/>
              </a:rPr>
              <a:t>The things that matter most must never be at the mercy of the things that matter least. </a:t>
            </a:r>
          </a:p>
          <a:p>
            <a:pPr algn="ctr"/>
            <a:r>
              <a:rPr lang="en-US" sz="2400" b="1" dirty="0">
                <a:latin typeface="Lucida Bright" panose="02040602050505020304" pitchFamily="18" charset="0"/>
              </a:rPr>
              <a:t>~Johann Wolfgang von Goethe</a:t>
            </a:r>
          </a:p>
        </p:txBody>
      </p:sp>
    </p:spTree>
    <p:extLst>
      <p:ext uri="{BB962C8B-B14F-4D97-AF65-F5344CB8AC3E}">
        <p14:creationId xmlns:p14="http://schemas.microsoft.com/office/powerpoint/2010/main" val="3574445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39C552AB3C2E4BA8339DD82903103E" ma:contentTypeVersion="12" ma:contentTypeDescription="Create a new document." ma:contentTypeScope="" ma:versionID="e4fd25e35aa5f6fe1aa72a5fdd3efbc9">
  <xsd:schema xmlns:xsd="http://www.w3.org/2001/XMLSchema" xmlns:xs="http://www.w3.org/2001/XMLSchema" xmlns:p="http://schemas.microsoft.com/office/2006/metadata/properties" xmlns:ns3="c7c8b600-a6b1-44d9-8bd2-e1a8860dce83" xmlns:ns4="d602022e-a050-46bd-9897-02b6c714b609" targetNamespace="http://schemas.microsoft.com/office/2006/metadata/properties" ma:root="true" ma:fieldsID="e4fccf791d015e6f4730b355f0e6af76" ns3:_="" ns4:_="">
    <xsd:import namespace="c7c8b600-a6b1-44d9-8bd2-e1a8860dce83"/>
    <xsd:import namespace="d602022e-a050-46bd-9897-02b6c714b6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8b600-a6b1-44d9-8bd2-e1a8860dce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2022e-a050-46bd-9897-02b6c714b60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B30675-3B5A-4BEC-B3B9-04A937339E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c8b600-a6b1-44d9-8bd2-e1a8860dce83"/>
    <ds:schemaRef ds:uri="d602022e-a050-46bd-9897-02b6c714b6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BC55CA-B79C-4AC2-95DF-10C76A692C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57C359-C753-404D-BA57-DCEC3422312E}">
  <ds:schemaRefs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602022e-a050-46bd-9897-02b6c714b609"/>
    <ds:schemaRef ds:uri="c7c8b600-a6b1-44d9-8bd2-e1a8860dce8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332</Words>
  <Application>Microsoft Office PowerPoint</Application>
  <PresentationFormat>On-screen Show (16:9)</PresentationFormat>
  <Paragraphs>35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Lucida Bright</vt:lpstr>
      <vt:lpstr>Lucida Grande</vt:lpstr>
      <vt:lpstr>Office Theme</vt:lpstr>
      <vt:lpstr>CHCS Childhood Asthma and Housing  Prevalence of Chronic Disease and Acute Asthma Cone Health Encounters</vt:lpstr>
      <vt:lpstr>Agenda</vt:lpstr>
      <vt:lpstr>Definitions</vt:lpstr>
      <vt:lpstr>Greensboro and Surrounding Area SVI</vt:lpstr>
      <vt:lpstr>PowerPoint Presentation</vt:lpstr>
      <vt:lpstr>All Asthma related Hospital Visits in School Aged Children in Relation to Local Schools</vt:lpstr>
      <vt:lpstr>Unique Count of School aged Children with Asthma related Utilization</vt:lpstr>
      <vt:lpstr>PowerPoint Presentation</vt:lpstr>
    </vt:vector>
  </TitlesOfParts>
  <Company>Kissam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Kissam</dc:creator>
  <cp:lastModifiedBy>Pinder, Jamilla</cp:lastModifiedBy>
  <cp:revision>58</cp:revision>
  <dcterms:created xsi:type="dcterms:W3CDTF">2017-09-28T18:10:27Z</dcterms:created>
  <dcterms:modified xsi:type="dcterms:W3CDTF">2021-08-06T15:09:47Z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0x010100FE39C552AB3C2E4BA8339DD82903103E</vt:lpwstr>
  </property>
</Properties>
</file>