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1" r:id="rId4"/>
  </p:sldMasterIdLst>
  <p:notesMasterIdLst>
    <p:notesMasterId r:id="rId20"/>
  </p:notesMasterIdLst>
  <p:handoutMasterIdLst>
    <p:handoutMasterId r:id="rId21"/>
  </p:handoutMasterIdLst>
  <p:sldIdLst>
    <p:sldId id="1043" r:id="rId5"/>
    <p:sldId id="1023" r:id="rId6"/>
    <p:sldId id="344" r:id="rId7"/>
    <p:sldId id="1025" r:id="rId8"/>
    <p:sldId id="1046" r:id="rId9"/>
    <p:sldId id="1044" r:id="rId10"/>
    <p:sldId id="1036" r:id="rId11"/>
    <p:sldId id="1031" r:id="rId12"/>
    <p:sldId id="1032" r:id="rId13"/>
    <p:sldId id="1030" r:id="rId14"/>
    <p:sldId id="1041" r:id="rId15"/>
    <p:sldId id="1040" r:id="rId16"/>
    <p:sldId id="1042" r:id="rId17"/>
    <p:sldId id="1035" r:id="rId18"/>
    <p:sldId id="104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50307"/>
    <a:srgbClr val="FFB71B"/>
    <a:srgbClr val="0F2044"/>
    <a:srgbClr val="133A61"/>
    <a:srgbClr val="CE4C65"/>
    <a:srgbClr val="8F0305"/>
    <a:srgbClr val="D365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7AC3CCA-C797-4891-BE02-D94E43425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2362" autoAdjust="0"/>
  </p:normalViewPr>
  <p:slideViewPr>
    <p:cSldViewPr snapToGrid="0">
      <p:cViewPr varScale="1">
        <p:scale>
          <a:sx n="102" d="100"/>
          <a:sy n="102" d="100"/>
        </p:scale>
        <p:origin x="870" y="96"/>
      </p:cViewPr>
      <p:guideLst/>
    </p:cSldViewPr>
  </p:slideViewPr>
  <p:notesTextViewPr>
    <p:cViewPr>
      <p:scale>
        <a:sx n="1" d="1"/>
        <a:sy n="1" d="1"/>
      </p:scale>
      <p:origin x="0" y="0"/>
    </p:cViewPr>
  </p:notesText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C2A26-5ADE-4E6D-8F3F-F4AE473F24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F478DEA-89E0-4032-BC22-F6064177CC49}">
      <dgm:prSet/>
      <dgm:spPr/>
      <dgm:t>
        <a:bodyPr/>
        <a:lstStyle/>
        <a:p>
          <a:r>
            <a:rPr lang="en-US"/>
            <a:t>870 households, 2,014 individuals</a:t>
          </a:r>
        </a:p>
      </dgm:t>
    </dgm:pt>
    <dgm:pt modelId="{5FCD0831-A7E3-4D31-85A0-1641CEBE601D}" type="parTrans" cxnId="{3BD22CBD-22E1-4B37-9893-465015ABAEAA}">
      <dgm:prSet/>
      <dgm:spPr/>
      <dgm:t>
        <a:bodyPr/>
        <a:lstStyle/>
        <a:p>
          <a:endParaRPr lang="en-US"/>
        </a:p>
      </dgm:t>
    </dgm:pt>
    <dgm:pt modelId="{B3E6C4D5-D637-4D7D-98D4-76FD9D663220}" type="sibTrans" cxnId="{3BD22CBD-22E1-4B37-9893-465015ABAEAA}">
      <dgm:prSet/>
      <dgm:spPr/>
      <dgm:t>
        <a:bodyPr/>
        <a:lstStyle/>
        <a:p>
          <a:endParaRPr lang="en-US"/>
        </a:p>
      </dgm:t>
    </dgm:pt>
    <dgm:pt modelId="{207B6843-91D2-464B-9DC8-E934856E5D99}">
      <dgm:prSet/>
      <dgm:spPr/>
      <dgm:t>
        <a:bodyPr/>
        <a:lstStyle/>
        <a:p>
          <a:r>
            <a:rPr lang="en-US"/>
            <a:t>69% African American, 17% Hispanic, 1% Asian, 9% "some other race,"5.11% are of two or more races</a:t>
          </a:r>
        </a:p>
      </dgm:t>
    </dgm:pt>
    <dgm:pt modelId="{09040923-C5B5-41CF-9647-E3BC1AC2363F}" type="parTrans" cxnId="{87FB3736-5343-42A1-A78B-88882364A990}">
      <dgm:prSet/>
      <dgm:spPr/>
      <dgm:t>
        <a:bodyPr/>
        <a:lstStyle/>
        <a:p>
          <a:endParaRPr lang="en-US"/>
        </a:p>
      </dgm:t>
    </dgm:pt>
    <dgm:pt modelId="{95905897-E62F-4B9A-8411-6FE0753B4ACE}" type="sibTrans" cxnId="{87FB3736-5343-42A1-A78B-88882364A990}">
      <dgm:prSet/>
      <dgm:spPr/>
      <dgm:t>
        <a:bodyPr/>
        <a:lstStyle/>
        <a:p>
          <a:endParaRPr lang="en-US"/>
        </a:p>
      </dgm:t>
    </dgm:pt>
    <dgm:pt modelId="{16E89F5D-72BA-4DE4-B6CB-CF10555D4923}">
      <dgm:prSet/>
      <dgm:spPr/>
      <dgm:t>
        <a:bodyPr/>
        <a:lstStyle/>
        <a:p>
          <a:r>
            <a:rPr lang="en-US"/>
            <a:t>16% of the population is over the age of 65</a:t>
          </a:r>
        </a:p>
      </dgm:t>
    </dgm:pt>
    <dgm:pt modelId="{BCFEB775-D14E-4255-8354-AE0CB0D365C2}" type="parTrans" cxnId="{69517AFB-1B15-4F6D-9EC7-4076CEDC642C}">
      <dgm:prSet/>
      <dgm:spPr/>
      <dgm:t>
        <a:bodyPr/>
        <a:lstStyle/>
        <a:p>
          <a:endParaRPr lang="en-US"/>
        </a:p>
      </dgm:t>
    </dgm:pt>
    <dgm:pt modelId="{397F27A3-3AC4-4943-A571-E5F909ECD700}" type="sibTrans" cxnId="{69517AFB-1B15-4F6D-9EC7-4076CEDC642C}">
      <dgm:prSet/>
      <dgm:spPr/>
      <dgm:t>
        <a:bodyPr/>
        <a:lstStyle/>
        <a:p>
          <a:endParaRPr lang="en-US"/>
        </a:p>
      </dgm:t>
    </dgm:pt>
    <dgm:pt modelId="{17360D26-3AC0-4ED1-A7E9-C2CE1DC7470D}">
      <dgm:prSet/>
      <dgm:spPr/>
      <dgm:t>
        <a:bodyPr/>
        <a:lstStyle/>
        <a:p>
          <a:r>
            <a:rPr lang="en-US"/>
            <a:t>Median household income for the study area is $31,151 (36% less than Greensboro median)</a:t>
          </a:r>
        </a:p>
      </dgm:t>
    </dgm:pt>
    <dgm:pt modelId="{9F513DC5-C9F1-4171-9777-F73539E66A42}" type="parTrans" cxnId="{53A83E2B-CB05-41F4-9665-7ECDA7409B71}">
      <dgm:prSet/>
      <dgm:spPr/>
      <dgm:t>
        <a:bodyPr/>
        <a:lstStyle/>
        <a:p>
          <a:endParaRPr lang="en-US"/>
        </a:p>
      </dgm:t>
    </dgm:pt>
    <dgm:pt modelId="{AD0C2CE8-0EA0-444D-AD83-B3054485295E}" type="sibTrans" cxnId="{53A83E2B-CB05-41F4-9665-7ECDA7409B71}">
      <dgm:prSet/>
      <dgm:spPr/>
      <dgm:t>
        <a:bodyPr/>
        <a:lstStyle/>
        <a:p>
          <a:endParaRPr lang="en-US"/>
        </a:p>
      </dgm:t>
    </dgm:pt>
    <dgm:pt modelId="{D569240E-66EF-4320-83CD-074850BE75E1}">
      <dgm:prSet/>
      <dgm:spPr/>
      <dgm:t>
        <a:bodyPr/>
        <a:lstStyle/>
        <a:p>
          <a:r>
            <a:rPr lang="en-US"/>
            <a:t>39% of households make less than $25,000 annually</a:t>
          </a:r>
        </a:p>
      </dgm:t>
    </dgm:pt>
    <dgm:pt modelId="{85F972FF-596D-4481-BA7B-E1A6766F1411}" type="parTrans" cxnId="{1F278A66-94B0-4798-B5E2-2E78351D4453}">
      <dgm:prSet/>
      <dgm:spPr/>
      <dgm:t>
        <a:bodyPr/>
        <a:lstStyle/>
        <a:p>
          <a:endParaRPr lang="en-US"/>
        </a:p>
      </dgm:t>
    </dgm:pt>
    <dgm:pt modelId="{0905002C-B117-4508-9461-2026E7AF8424}" type="sibTrans" cxnId="{1F278A66-94B0-4798-B5E2-2E78351D4453}">
      <dgm:prSet/>
      <dgm:spPr/>
      <dgm:t>
        <a:bodyPr/>
        <a:lstStyle/>
        <a:p>
          <a:endParaRPr lang="en-US"/>
        </a:p>
      </dgm:t>
    </dgm:pt>
    <dgm:pt modelId="{CD57458B-7DE2-45FE-BDB8-91885D5B1F70}">
      <dgm:prSet/>
      <dgm:spPr/>
      <dgm:t>
        <a:bodyPr/>
        <a:lstStyle/>
        <a:p>
          <a:r>
            <a:rPr lang="en-US"/>
            <a:t>31% of individuals live in poverty in the area</a:t>
          </a:r>
        </a:p>
      </dgm:t>
    </dgm:pt>
    <dgm:pt modelId="{6E4449B4-3AFA-4774-932C-9C84C954D1B2}" type="parTrans" cxnId="{892B0EBE-9257-4661-A054-D450E5EF35DC}">
      <dgm:prSet/>
      <dgm:spPr/>
      <dgm:t>
        <a:bodyPr/>
        <a:lstStyle/>
        <a:p>
          <a:endParaRPr lang="en-US"/>
        </a:p>
      </dgm:t>
    </dgm:pt>
    <dgm:pt modelId="{9C4CC4F0-2FBF-4A27-A504-64194C859DEE}" type="sibTrans" cxnId="{892B0EBE-9257-4661-A054-D450E5EF35DC}">
      <dgm:prSet/>
      <dgm:spPr/>
      <dgm:t>
        <a:bodyPr/>
        <a:lstStyle/>
        <a:p>
          <a:endParaRPr lang="en-US"/>
        </a:p>
      </dgm:t>
    </dgm:pt>
    <dgm:pt modelId="{3E2AE545-60B1-46F9-A971-B09E0561D5AE}">
      <dgm:prSet/>
      <dgm:spPr/>
      <dgm:t>
        <a:bodyPr/>
        <a:lstStyle/>
        <a:p>
          <a:r>
            <a:rPr lang="en-US"/>
            <a:t>This urban, neighborhood of color is the site of a pre-regulatory landfill. </a:t>
          </a:r>
        </a:p>
      </dgm:t>
    </dgm:pt>
    <dgm:pt modelId="{FB886A92-53AE-40D0-A67F-4BB0FB6EB72F}" type="parTrans" cxnId="{F75ACDDA-0EE0-4F7E-AB35-10A967ED5704}">
      <dgm:prSet/>
      <dgm:spPr/>
      <dgm:t>
        <a:bodyPr/>
        <a:lstStyle/>
        <a:p>
          <a:endParaRPr lang="en-US"/>
        </a:p>
      </dgm:t>
    </dgm:pt>
    <dgm:pt modelId="{C4EB8B78-5AB5-4B45-8FB3-EFC7028B3D0D}" type="sibTrans" cxnId="{F75ACDDA-0EE0-4F7E-AB35-10A967ED5704}">
      <dgm:prSet/>
      <dgm:spPr/>
      <dgm:t>
        <a:bodyPr/>
        <a:lstStyle/>
        <a:p>
          <a:endParaRPr lang="en-US"/>
        </a:p>
      </dgm:t>
    </dgm:pt>
    <dgm:pt modelId="{D81F6F4F-5E27-43B4-9F67-A75E64610C9F}" type="pres">
      <dgm:prSet presAssocID="{B5EC2A26-5ADE-4E6D-8F3F-F4AE473F24E4}" presName="linear" presStyleCnt="0">
        <dgm:presLayoutVars>
          <dgm:animLvl val="lvl"/>
          <dgm:resizeHandles val="exact"/>
        </dgm:presLayoutVars>
      </dgm:prSet>
      <dgm:spPr/>
    </dgm:pt>
    <dgm:pt modelId="{1064AD5A-FC20-4764-9239-112D72A05902}" type="pres">
      <dgm:prSet presAssocID="{5F478DEA-89E0-4032-BC22-F6064177CC49}" presName="parentText" presStyleLbl="node1" presStyleIdx="0" presStyleCnt="7">
        <dgm:presLayoutVars>
          <dgm:chMax val="0"/>
          <dgm:bulletEnabled val="1"/>
        </dgm:presLayoutVars>
      </dgm:prSet>
      <dgm:spPr/>
    </dgm:pt>
    <dgm:pt modelId="{C4422A5D-60F7-46F3-8A09-43A9C51D2E70}" type="pres">
      <dgm:prSet presAssocID="{B3E6C4D5-D637-4D7D-98D4-76FD9D663220}" presName="spacer" presStyleCnt="0"/>
      <dgm:spPr/>
    </dgm:pt>
    <dgm:pt modelId="{4AA2356E-18CC-4F3C-867D-004F10558E5C}" type="pres">
      <dgm:prSet presAssocID="{207B6843-91D2-464B-9DC8-E934856E5D99}" presName="parentText" presStyleLbl="node1" presStyleIdx="1" presStyleCnt="7">
        <dgm:presLayoutVars>
          <dgm:chMax val="0"/>
          <dgm:bulletEnabled val="1"/>
        </dgm:presLayoutVars>
      </dgm:prSet>
      <dgm:spPr/>
    </dgm:pt>
    <dgm:pt modelId="{439D1613-EDCA-4432-AF94-3114BAEB3EDF}" type="pres">
      <dgm:prSet presAssocID="{95905897-E62F-4B9A-8411-6FE0753B4ACE}" presName="spacer" presStyleCnt="0"/>
      <dgm:spPr/>
    </dgm:pt>
    <dgm:pt modelId="{69C13DF1-81C3-49AE-9D68-AF218E1E7405}" type="pres">
      <dgm:prSet presAssocID="{16E89F5D-72BA-4DE4-B6CB-CF10555D4923}" presName="parentText" presStyleLbl="node1" presStyleIdx="2" presStyleCnt="7">
        <dgm:presLayoutVars>
          <dgm:chMax val="0"/>
          <dgm:bulletEnabled val="1"/>
        </dgm:presLayoutVars>
      </dgm:prSet>
      <dgm:spPr/>
    </dgm:pt>
    <dgm:pt modelId="{24101B11-41C7-4069-BE37-0AB6A5E53A6D}" type="pres">
      <dgm:prSet presAssocID="{397F27A3-3AC4-4943-A571-E5F909ECD700}" presName="spacer" presStyleCnt="0"/>
      <dgm:spPr/>
    </dgm:pt>
    <dgm:pt modelId="{4E0C3338-0DDD-4127-8BE6-F16BFE3FEA53}" type="pres">
      <dgm:prSet presAssocID="{17360D26-3AC0-4ED1-A7E9-C2CE1DC7470D}" presName="parentText" presStyleLbl="node1" presStyleIdx="3" presStyleCnt="7">
        <dgm:presLayoutVars>
          <dgm:chMax val="0"/>
          <dgm:bulletEnabled val="1"/>
        </dgm:presLayoutVars>
      </dgm:prSet>
      <dgm:spPr/>
    </dgm:pt>
    <dgm:pt modelId="{3152E0CC-B5B6-4D71-B08D-EB8EAEA6D1CC}" type="pres">
      <dgm:prSet presAssocID="{AD0C2CE8-0EA0-444D-AD83-B3054485295E}" presName="spacer" presStyleCnt="0"/>
      <dgm:spPr/>
    </dgm:pt>
    <dgm:pt modelId="{74528F74-470C-4054-B913-0977D06F94E5}" type="pres">
      <dgm:prSet presAssocID="{D569240E-66EF-4320-83CD-074850BE75E1}" presName="parentText" presStyleLbl="node1" presStyleIdx="4" presStyleCnt="7">
        <dgm:presLayoutVars>
          <dgm:chMax val="0"/>
          <dgm:bulletEnabled val="1"/>
        </dgm:presLayoutVars>
      </dgm:prSet>
      <dgm:spPr/>
    </dgm:pt>
    <dgm:pt modelId="{7CB79DDD-2B4E-4A6D-B0EE-EE01FD471E2B}" type="pres">
      <dgm:prSet presAssocID="{0905002C-B117-4508-9461-2026E7AF8424}" presName="spacer" presStyleCnt="0"/>
      <dgm:spPr/>
    </dgm:pt>
    <dgm:pt modelId="{ED712A05-1060-4CA3-B01F-6217929B474E}" type="pres">
      <dgm:prSet presAssocID="{CD57458B-7DE2-45FE-BDB8-91885D5B1F70}" presName="parentText" presStyleLbl="node1" presStyleIdx="5" presStyleCnt="7">
        <dgm:presLayoutVars>
          <dgm:chMax val="0"/>
          <dgm:bulletEnabled val="1"/>
        </dgm:presLayoutVars>
      </dgm:prSet>
      <dgm:spPr/>
    </dgm:pt>
    <dgm:pt modelId="{80B07E5F-1937-4364-9CF7-30BBD1A077D2}" type="pres">
      <dgm:prSet presAssocID="{9C4CC4F0-2FBF-4A27-A504-64194C859DEE}" presName="spacer" presStyleCnt="0"/>
      <dgm:spPr/>
    </dgm:pt>
    <dgm:pt modelId="{3C84297B-7B70-4936-9542-E65F291980DC}" type="pres">
      <dgm:prSet presAssocID="{3E2AE545-60B1-46F9-A971-B09E0561D5AE}" presName="parentText" presStyleLbl="node1" presStyleIdx="6" presStyleCnt="7">
        <dgm:presLayoutVars>
          <dgm:chMax val="0"/>
          <dgm:bulletEnabled val="1"/>
        </dgm:presLayoutVars>
      </dgm:prSet>
      <dgm:spPr/>
    </dgm:pt>
  </dgm:ptLst>
  <dgm:cxnLst>
    <dgm:cxn modelId="{A9AE5A09-ED08-4A8F-8DA6-2669BFBEA856}" type="presOf" srcId="{17360D26-3AC0-4ED1-A7E9-C2CE1DC7470D}" destId="{4E0C3338-0DDD-4127-8BE6-F16BFE3FEA53}" srcOrd="0" destOrd="0" presId="urn:microsoft.com/office/officeart/2005/8/layout/vList2"/>
    <dgm:cxn modelId="{2AE27615-15B7-4196-A608-3454EA93E64C}" type="presOf" srcId="{16E89F5D-72BA-4DE4-B6CB-CF10555D4923}" destId="{69C13DF1-81C3-49AE-9D68-AF218E1E7405}" srcOrd="0" destOrd="0" presId="urn:microsoft.com/office/officeart/2005/8/layout/vList2"/>
    <dgm:cxn modelId="{D30CAE1C-654F-49A6-80C8-EDB2E9E3F060}" type="presOf" srcId="{B5EC2A26-5ADE-4E6D-8F3F-F4AE473F24E4}" destId="{D81F6F4F-5E27-43B4-9F67-A75E64610C9F}" srcOrd="0" destOrd="0" presId="urn:microsoft.com/office/officeart/2005/8/layout/vList2"/>
    <dgm:cxn modelId="{53A83E2B-CB05-41F4-9665-7ECDA7409B71}" srcId="{B5EC2A26-5ADE-4E6D-8F3F-F4AE473F24E4}" destId="{17360D26-3AC0-4ED1-A7E9-C2CE1DC7470D}" srcOrd="3" destOrd="0" parTransId="{9F513DC5-C9F1-4171-9777-F73539E66A42}" sibTransId="{AD0C2CE8-0EA0-444D-AD83-B3054485295E}"/>
    <dgm:cxn modelId="{87FB3736-5343-42A1-A78B-88882364A990}" srcId="{B5EC2A26-5ADE-4E6D-8F3F-F4AE473F24E4}" destId="{207B6843-91D2-464B-9DC8-E934856E5D99}" srcOrd="1" destOrd="0" parTransId="{09040923-C5B5-41CF-9647-E3BC1AC2363F}" sibTransId="{95905897-E62F-4B9A-8411-6FE0753B4ACE}"/>
    <dgm:cxn modelId="{1F278A66-94B0-4798-B5E2-2E78351D4453}" srcId="{B5EC2A26-5ADE-4E6D-8F3F-F4AE473F24E4}" destId="{D569240E-66EF-4320-83CD-074850BE75E1}" srcOrd="4" destOrd="0" parTransId="{85F972FF-596D-4481-BA7B-E1A6766F1411}" sibTransId="{0905002C-B117-4508-9461-2026E7AF8424}"/>
    <dgm:cxn modelId="{D7D96F8E-96E1-47B7-B650-58001E0F1E0A}" type="presOf" srcId="{CD57458B-7DE2-45FE-BDB8-91885D5B1F70}" destId="{ED712A05-1060-4CA3-B01F-6217929B474E}" srcOrd="0" destOrd="0" presId="urn:microsoft.com/office/officeart/2005/8/layout/vList2"/>
    <dgm:cxn modelId="{DB6D2690-D855-4A9E-A0BC-16CF73E6EC9F}" type="presOf" srcId="{3E2AE545-60B1-46F9-A971-B09E0561D5AE}" destId="{3C84297B-7B70-4936-9542-E65F291980DC}" srcOrd="0" destOrd="0" presId="urn:microsoft.com/office/officeart/2005/8/layout/vList2"/>
    <dgm:cxn modelId="{3BD22CBD-22E1-4B37-9893-465015ABAEAA}" srcId="{B5EC2A26-5ADE-4E6D-8F3F-F4AE473F24E4}" destId="{5F478DEA-89E0-4032-BC22-F6064177CC49}" srcOrd="0" destOrd="0" parTransId="{5FCD0831-A7E3-4D31-85A0-1641CEBE601D}" sibTransId="{B3E6C4D5-D637-4D7D-98D4-76FD9D663220}"/>
    <dgm:cxn modelId="{892B0EBE-9257-4661-A054-D450E5EF35DC}" srcId="{B5EC2A26-5ADE-4E6D-8F3F-F4AE473F24E4}" destId="{CD57458B-7DE2-45FE-BDB8-91885D5B1F70}" srcOrd="5" destOrd="0" parTransId="{6E4449B4-3AFA-4774-932C-9C84C954D1B2}" sibTransId="{9C4CC4F0-2FBF-4A27-A504-64194C859DEE}"/>
    <dgm:cxn modelId="{C7A1FFD3-4E0B-4021-9A3A-86BECB56BDDD}" type="presOf" srcId="{5F478DEA-89E0-4032-BC22-F6064177CC49}" destId="{1064AD5A-FC20-4764-9239-112D72A05902}" srcOrd="0" destOrd="0" presId="urn:microsoft.com/office/officeart/2005/8/layout/vList2"/>
    <dgm:cxn modelId="{F75ACDDA-0EE0-4F7E-AB35-10A967ED5704}" srcId="{B5EC2A26-5ADE-4E6D-8F3F-F4AE473F24E4}" destId="{3E2AE545-60B1-46F9-A971-B09E0561D5AE}" srcOrd="6" destOrd="0" parTransId="{FB886A92-53AE-40D0-A67F-4BB0FB6EB72F}" sibTransId="{C4EB8B78-5AB5-4B45-8FB3-EFC7028B3D0D}"/>
    <dgm:cxn modelId="{C3D3B2EE-71CA-470E-8512-2658E6A07DB6}" type="presOf" srcId="{D569240E-66EF-4320-83CD-074850BE75E1}" destId="{74528F74-470C-4054-B913-0977D06F94E5}" srcOrd="0" destOrd="0" presId="urn:microsoft.com/office/officeart/2005/8/layout/vList2"/>
    <dgm:cxn modelId="{A11C6AF3-616B-45D3-9334-E5B192E35E6B}" type="presOf" srcId="{207B6843-91D2-464B-9DC8-E934856E5D99}" destId="{4AA2356E-18CC-4F3C-867D-004F10558E5C}" srcOrd="0" destOrd="0" presId="urn:microsoft.com/office/officeart/2005/8/layout/vList2"/>
    <dgm:cxn modelId="{69517AFB-1B15-4F6D-9EC7-4076CEDC642C}" srcId="{B5EC2A26-5ADE-4E6D-8F3F-F4AE473F24E4}" destId="{16E89F5D-72BA-4DE4-B6CB-CF10555D4923}" srcOrd="2" destOrd="0" parTransId="{BCFEB775-D14E-4255-8354-AE0CB0D365C2}" sibTransId="{397F27A3-3AC4-4943-A571-E5F909ECD700}"/>
    <dgm:cxn modelId="{2F558882-CC93-4EAC-A83C-AA8FCD55F72D}" type="presParOf" srcId="{D81F6F4F-5E27-43B4-9F67-A75E64610C9F}" destId="{1064AD5A-FC20-4764-9239-112D72A05902}" srcOrd="0" destOrd="0" presId="urn:microsoft.com/office/officeart/2005/8/layout/vList2"/>
    <dgm:cxn modelId="{6598FB6F-22F0-4DC7-9CCA-508745BE2780}" type="presParOf" srcId="{D81F6F4F-5E27-43B4-9F67-A75E64610C9F}" destId="{C4422A5D-60F7-46F3-8A09-43A9C51D2E70}" srcOrd="1" destOrd="0" presId="urn:microsoft.com/office/officeart/2005/8/layout/vList2"/>
    <dgm:cxn modelId="{C29CA368-B681-40A1-8AE5-A1E65E7549A9}" type="presParOf" srcId="{D81F6F4F-5E27-43B4-9F67-A75E64610C9F}" destId="{4AA2356E-18CC-4F3C-867D-004F10558E5C}" srcOrd="2" destOrd="0" presId="urn:microsoft.com/office/officeart/2005/8/layout/vList2"/>
    <dgm:cxn modelId="{4B0EEDF9-7FBB-49F8-862F-015E3749D00B}" type="presParOf" srcId="{D81F6F4F-5E27-43B4-9F67-A75E64610C9F}" destId="{439D1613-EDCA-4432-AF94-3114BAEB3EDF}" srcOrd="3" destOrd="0" presId="urn:microsoft.com/office/officeart/2005/8/layout/vList2"/>
    <dgm:cxn modelId="{1B22A784-0249-473C-AB1C-272F638B6FC6}" type="presParOf" srcId="{D81F6F4F-5E27-43B4-9F67-A75E64610C9F}" destId="{69C13DF1-81C3-49AE-9D68-AF218E1E7405}" srcOrd="4" destOrd="0" presId="urn:microsoft.com/office/officeart/2005/8/layout/vList2"/>
    <dgm:cxn modelId="{A9A2D636-E9B7-4AFC-8F75-0B21FFB665FC}" type="presParOf" srcId="{D81F6F4F-5E27-43B4-9F67-A75E64610C9F}" destId="{24101B11-41C7-4069-BE37-0AB6A5E53A6D}" srcOrd="5" destOrd="0" presId="urn:microsoft.com/office/officeart/2005/8/layout/vList2"/>
    <dgm:cxn modelId="{DAED0B60-8D2A-4226-9307-686C9F74D64A}" type="presParOf" srcId="{D81F6F4F-5E27-43B4-9F67-A75E64610C9F}" destId="{4E0C3338-0DDD-4127-8BE6-F16BFE3FEA53}" srcOrd="6" destOrd="0" presId="urn:microsoft.com/office/officeart/2005/8/layout/vList2"/>
    <dgm:cxn modelId="{12B03D34-DD46-4599-82F7-1D4FA31F4D11}" type="presParOf" srcId="{D81F6F4F-5E27-43B4-9F67-A75E64610C9F}" destId="{3152E0CC-B5B6-4D71-B08D-EB8EAEA6D1CC}" srcOrd="7" destOrd="0" presId="urn:microsoft.com/office/officeart/2005/8/layout/vList2"/>
    <dgm:cxn modelId="{DAA15F6C-09BA-445E-A520-454C89660A6A}" type="presParOf" srcId="{D81F6F4F-5E27-43B4-9F67-A75E64610C9F}" destId="{74528F74-470C-4054-B913-0977D06F94E5}" srcOrd="8" destOrd="0" presId="urn:microsoft.com/office/officeart/2005/8/layout/vList2"/>
    <dgm:cxn modelId="{683055E7-4319-4DAE-95E1-67A40CB9E184}" type="presParOf" srcId="{D81F6F4F-5E27-43B4-9F67-A75E64610C9F}" destId="{7CB79DDD-2B4E-4A6D-B0EE-EE01FD471E2B}" srcOrd="9" destOrd="0" presId="urn:microsoft.com/office/officeart/2005/8/layout/vList2"/>
    <dgm:cxn modelId="{DD38B36C-F2EF-4532-B9EC-1B53E5369C67}" type="presParOf" srcId="{D81F6F4F-5E27-43B4-9F67-A75E64610C9F}" destId="{ED712A05-1060-4CA3-B01F-6217929B474E}" srcOrd="10" destOrd="0" presId="urn:microsoft.com/office/officeart/2005/8/layout/vList2"/>
    <dgm:cxn modelId="{C3C24036-22A3-43E6-92D4-0474DA784669}" type="presParOf" srcId="{D81F6F4F-5E27-43B4-9F67-A75E64610C9F}" destId="{80B07E5F-1937-4364-9CF7-30BBD1A077D2}" srcOrd="11" destOrd="0" presId="urn:microsoft.com/office/officeart/2005/8/layout/vList2"/>
    <dgm:cxn modelId="{F99B4F0A-D935-48B6-B159-0229193792E3}" type="presParOf" srcId="{D81F6F4F-5E27-43B4-9F67-A75E64610C9F}" destId="{3C84297B-7B70-4936-9542-E65F291980D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AD5A-FC20-4764-9239-112D72A05902}">
      <dsp:nvSpPr>
        <dsp:cNvPr id="0" name=""/>
        <dsp:cNvSpPr/>
      </dsp:nvSpPr>
      <dsp:spPr>
        <a:xfrm>
          <a:off x="0" y="68904"/>
          <a:ext cx="4803965" cy="58463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870 households, 2,014 individuals</a:t>
          </a:r>
        </a:p>
      </dsp:txBody>
      <dsp:txXfrm>
        <a:off x="28539" y="97443"/>
        <a:ext cx="4746887" cy="527556"/>
      </dsp:txXfrm>
    </dsp:sp>
    <dsp:sp modelId="{4AA2356E-18CC-4F3C-867D-004F10558E5C}">
      <dsp:nvSpPr>
        <dsp:cNvPr id="0" name=""/>
        <dsp:cNvSpPr/>
      </dsp:nvSpPr>
      <dsp:spPr>
        <a:xfrm>
          <a:off x="0" y="696739"/>
          <a:ext cx="4803965" cy="58463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69% African American, 17% Hispanic, 1% Asian, 9% "some other race,"5.11% are of two or more races</a:t>
          </a:r>
        </a:p>
      </dsp:txBody>
      <dsp:txXfrm>
        <a:off x="28539" y="725278"/>
        <a:ext cx="4746887" cy="527556"/>
      </dsp:txXfrm>
    </dsp:sp>
    <dsp:sp modelId="{69C13DF1-81C3-49AE-9D68-AF218E1E7405}">
      <dsp:nvSpPr>
        <dsp:cNvPr id="0" name=""/>
        <dsp:cNvSpPr/>
      </dsp:nvSpPr>
      <dsp:spPr>
        <a:xfrm>
          <a:off x="0" y="1324573"/>
          <a:ext cx="4803965" cy="58463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16% of the population is over the age of 65</a:t>
          </a:r>
        </a:p>
      </dsp:txBody>
      <dsp:txXfrm>
        <a:off x="28539" y="1353112"/>
        <a:ext cx="4746887" cy="527556"/>
      </dsp:txXfrm>
    </dsp:sp>
    <dsp:sp modelId="{4E0C3338-0DDD-4127-8BE6-F16BFE3FEA53}">
      <dsp:nvSpPr>
        <dsp:cNvPr id="0" name=""/>
        <dsp:cNvSpPr/>
      </dsp:nvSpPr>
      <dsp:spPr>
        <a:xfrm>
          <a:off x="0" y="1952407"/>
          <a:ext cx="4803965" cy="58463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Median household income for the study area is $31,151 (36% less than Greensboro median)</a:t>
          </a:r>
        </a:p>
      </dsp:txBody>
      <dsp:txXfrm>
        <a:off x="28539" y="1980946"/>
        <a:ext cx="4746887" cy="527556"/>
      </dsp:txXfrm>
    </dsp:sp>
    <dsp:sp modelId="{74528F74-470C-4054-B913-0977D06F94E5}">
      <dsp:nvSpPr>
        <dsp:cNvPr id="0" name=""/>
        <dsp:cNvSpPr/>
      </dsp:nvSpPr>
      <dsp:spPr>
        <a:xfrm>
          <a:off x="0" y="2580242"/>
          <a:ext cx="4803965" cy="58463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39% of households make less than $25,000 annually</a:t>
          </a:r>
        </a:p>
      </dsp:txBody>
      <dsp:txXfrm>
        <a:off x="28539" y="2608781"/>
        <a:ext cx="4746887" cy="527556"/>
      </dsp:txXfrm>
    </dsp:sp>
    <dsp:sp modelId="{ED712A05-1060-4CA3-B01F-6217929B474E}">
      <dsp:nvSpPr>
        <dsp:cNvPr id="0" name=""/>
        <dsp:cNvSpPr/>
      </dsp:nvSpPr>
      <dsp:spPr>
        <a:xfrm>
          <a:off x="0" y="3208076"/>
          <a:ext cx="4803965" cy="58463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31% of individuals live in poverty in the area</a:t>
          </a:r>
        </a:p>
      </dsp:txBody>
      <dsp:txXfrm>
        <a:off x="28539" y="3236615"/>
        <a:ext cx="4746887" cy="527556"/>
      </dsp:txXfrm>
    </dsp:sp>
    <dsp:sp modelId="{3C84297B-7B70-4936-9542-E65F291980DC}">
      <dsp:nvSpPr>
        <dsp:cNvPr id="0" name=""/>
        <dsp:cNvSpPr/>
      </dsp:nvSpPr>
      <dsp:spPr>
        <a:xfrm>
          <a:off x="0" y="3835910"/>
          <a:ext cx="4803965" cy="58463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This urban, neighborhood of color is the site of a pre-regulatory landfill. </a:t>
          </a:r>
        </a:p>
      </dsp:txBody>
      <dsp:txXfrm>
        <a:off x="28539" y="3864449"/>
        <a:ext cx="4746887" cy="5275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B809CF-4F7B-4BE4-8A32-8679CB2689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7E19D8-3399-40AA-9454-8894AA6071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B1F5FB-7567-45AD-8495-03E1713608C4}" type="datetimeFigureOut">
              <a:rPr lang="en-US" smtClean="0"/>
              <a:t>4/30/2021</a:t>
            </a:fld>
            <a:endParaRPr lang="en-US" dirty="0"/>
          </a:p>
        </p:txBody>
      </p:sp>
      <p:sp>
        <p:nvSpPr>
          <p:cNvPr id="4" name="Footer Placeholder 3">
            <a:extLst>
              <a:ext uri="{FF2B5EF4-FFF2-40B4-BE49-F238E27FC236}">
                <a16:creationId xmlns:a16="http://schemas.microsoft.com/office/drawing/2014/main" id="{7EED47F8-AA1F-4332-BC73-5F00A0A5A7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A251D3-D305-4590-9FE3-31F71740A1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2D7B9-98DD-4850-82E9-E964919A4A5F}" type="slidenum">
              <a:rPr lang="en-US" smtClean="0"/>
              <a:t>‹#›</a:t>
            </a:fld>
            <a:endParaRPr lang="en-US" dirty="0"/>
          </a:p>
        </p:txBody>
      </p:sp>
    </p:spTree>
    <p:extLst>
      <p:ext uri="{BB962C8B-B14F-4D97-AF65-F5344CB8AC3E}">
        <p14:creationId xmlns:p14="http://schemas.microsoft.com/office/powerpoint/2010/main" val="37025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3E1C-BE52-45D3-B3DA-AB00685B4BD3}" type="datetimeFigureOut">
              <a:rPr lang="en-US" smtClean="0"/>
              <a:t>4/30/2021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3E6AC-EE2A-4D92-BFD4-7D35F37B4FE2}" type="slidenum">
              <a:rPr lang="en-US" smtClean="0"/>
              <a:t>‹#›</a:t>
            </a:fld>
            <a:endParaRPr lang="en-US" dirty="0"/>
          </a:p>
        </p:txBody>
      </p:sp>
    </p:spTree>
    <p:extLst>
      <p:ext uri="{BB962C8B-B14F-4D97-AF65-F5344CB8AC3E}">
        <p14:creationId xmlns:p14="http://schemas.microsoft.com/office/powerpoint/2010/main" val="239679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3E6AC-EE2A-4D92-BFD4-7D35F37B4FE2}" type="slidenum">
              <a:rPr lang="en-US" smtClean="0"/>
              <a:t>2</a:t>
            </a:fld>
            <a:endParaRPr lang="en-US" dirty="0"/>
          </a:p>
        </p:txBody>
      </p:sp>
    </p:spTree>
    <p:extLst>
      <p:ext uri="{BB962C8B-B14F-4D97-AF65-F5344CB8AC3E}">
        <p14:creationId xmlns:p14="http://schemas.microsoft.com/office/powerpoint/2010/main" val="23133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1937 </a:t>
            </a:r>
          </a:p>
        </p:txBody>
      </p:sp>
      <p:sp>
        <p:nvSpPr>
          <p:cNvPr id="4" name="Slide Number Placeholder 3"/>
          <p:cNvSpPr>
            <a:spLocks noGrp="1"/>
          </p:cNvSpPr>
          <p:nvPr>
            <p:ph type="sldNum" sz="quarter" idx="5"/>
          </p:nvPr>
        </p:nvSpPr>
        <p:spPr/>
        <p:txBody>
          <a:bodyPr/>
          <a:lstStyle/>
          <a:p>
            <a:fld id="{EDF3E6AC-EE2A-4D92-BFD4-7D35F37B4FE2}" type="slidenum">
              <a:rPr lang="en-US" smtClean="0"/>
              <a:t>3</a:t>
            </a:fld>
            <a:endParaRPr lang="en-US" dirty="0"/>
          </a:p>
        </p:txBody>
      </p:sp>
    </p:spTree>
    <p:extLst>
      <p:ext uri="{BB962C8B-B14F-4D97-AF65-F5344CB8AC3E}">
        <p14:creationId xmlns:p14="http://schemas.microsoft.com/office/powerpoint/2010/main" val="117617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8B4B0-13EB-4665-B872-7451EA652B3C}" type="slidenum">
              <a:rPr lang="en-US" smtClean="0"/>
              <a:t>4</a:t>
            </a:fld>
            <a:endParaRPr lang="en-US"/>
          </a:p>
        </p:txBody>
      </p:sp>
    </p:spTree>
    <p:extLst>
      <p:ext uri="{BB962C8B-B14F-4D97-AF65-F5344CB8AC3E}">
        <p14:creationId xmlns:p14="http://schemas.microsoft.com/office/powerpoint/2010/main" val="137268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underserved = 37.6%</a:t>
            </a:r>
          </a:p>
        </p:txBody>
      </p:sp>
      <p:sp>
        <p:nvSpPr>
          <p:cNvPr id="4" name="Slide Number Placeholder 3"/>
          <p:cNvSpPr>
            <a:spLocks noGrp="1"/>
          </p:cNvSpPr>
          <p:nvPr>
            <p:ph type="sldNum" sz="quarter" idx="5"/>
          </p:nvPr>
        </p:nvSpPr>
        <p:spPr/>
        <p:txBody>
          <a:bodyPr/>
          <a:lstStyle/>
          <a:p>
            <a:fld id="{EDF3E6AC-EE2A-4D92-BFD4-7D35F37B4FE2}" type="slidenum">
              <a:rPr lang="en-US" smtClean="0"/>
              <a:t>10</a:t>
            </a:fld>
            <a:endParaRPr lang="en-US" dirty="0"/>
          </a:p>
        </p:txBody>
      </p:sp>
    </p:spTree>
    <p:extLst>
      <p:ext uri="{BB962C8B-B14F-4D97-AF65-F5344CB8AC3E}">
        <p14:creationId xmlns:p14="http://schemas.microsoft.com/office/powerpoint/2010/main" val="167185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Regression (Binary Logistic)</a:t>
            </a:r>
          </a:p>
        </p:txBody>
      </p:sp>
      <p:sp>
        <p:nvSpPr>
          <p:cNvPr id="4" name="Slide Number Placeholder 3"/>
          <p:cNvSpPr>
            <a:spLocks noGrp="1"/>
          </p:cNvSpPr>
          <p:nvPr>
            <p:ph type="sldNum" sz="quarter" idx="5"/>
          </p:nvPr>
        </p:nvSpPr>
        <p:spPr/>
        <p:txBody>
          <a:bodyPr/>
          <a:lstStyle/>
          <a:p>
            <a:fld id="{EDF3E6AC-EE2A-4D92-BFD4-7D35F37B4FE2}" type="slidenum">
              <a:rPr lang="en-US" smtClean="0"/>
              <a:t>14</a:t>
            </a:fld>
            <a:endParaRPr lang="en-US" dirty="0"/>
          </a:p>
        </p:txBody>
      </p:sp>
    </p:spTree>
    <p:extLst>
      <p:ext uri="{BB962C8B-B14F-4D97-AF65-F5344CB8AC3E}">
        <p14:creationId xmlns:p14="http://schemas.microsoft.com/office/powerpoint/2010/main" val="230854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DFC1990-AB65-4FBE-A312-E5143B2D7FBA}" type="datetimeFigureOut">
              <a:rPr lang="en-US" noProof="0" smtClean="0"/>
              <a:t>4/30/2021</a:t>
            </a:fld>
            <a:endParaRPr lang="en-US" noProof="0"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D164B4E-BB64-4235-AA14-F42088F189EC}" type="slidenum">
              <a:rPr lang="en-US" noProof="0" smtClean="0"/>
              <a:t>‹#›</a:t>
            </a:fld>
            <a:endParaRPr lang="en-US" noProof="0"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24718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325135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147638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9BBF8640-DE64-4B60-867F-0CBE26BD00A0}"/>
              </a:ext>
            </a:extLst>
          </p:cNvPr>
          <p:cNvSpPr>
            <a:spLocks noGrp="1"/>
          </p:cNvSpPr>
          <p:nvPr>
            <p:ph idx="1" hasCustomPrompt="1"/>
          </p:nvPr>
        </p:nvSpPr>
        <p:spPr bwMode="white">
          <a:xfrm>
            <a:off x="2365864" y="6114929"/>
            <a:ext cx="9486900" cy="435466"/>
          </a:xfrm>
        </p:spPr>
        <p:txBody>
          <a:bodyPr>
            <a:normAutofit/>
          </a:bodyPr>
          <a:lstStyle>
            <a:lvl1pPr algn="r">
              <a:defRPr i="0"/>
            </a:lvl1pPr>
          </a:lstStyle>
          <a:p>
            <a:pPr marL="0" lvl="0" indent="0" algn="r">
              <a:buNone/>
            </a:pPr>
            <a:r>
              <a:rPr lang="en-US" sz="2000" i="1" noProof="0">
                <a:solidFill>
                  <a:schemeClr val="bg1"/>
                </a:solidFill>
                <a:cs typeface="Segoe UI" panose="020B0502040204020203" pitchFamily="34" charset="0"/>
              </a:rPr>
              <a:t>Edit Master text styles</a:t>
            </a:r>
          </a:p>
          <a:p>
            <a:pPr marL="0" lvl="1" indent="0" algn="r">
              <a:buNone/>
            </a:pPr>
            <a:r>
              <a:rPr lang="en-US" sz="2000" i="1" noProof="0">
                <a:solidFill>
                  <a:schemeClr val="bg1"/>
                </a:solidFill>
                <a:cs typeface="Segoe UI" panose="020B0502040204020203" pitchFamily="34" charset="0"/>
              </a:rPr>
              <a:t>Second level</a:t>
            </a:r>
          </a:p>
        </p:txBody>
      </p:sp>
      <p:sp>
        <p:nvSpPr>
          <p:cNvPr id="11" name="Title 10">
            <a:extLst>
              <a:ext uri="{FF2B5EF4-FFF2-40B4-BE49-F238E27FC236}">
                <a16:creationId xmlns:a16="http://schemas.microsoft.com/office/drawing/2014/main" id="{D0D19A04-6F0F-4BFC-8AD6-19F13EE1006A}"/>
              </a:ext>
            </a:extLst>
          </p:cNvPr>
          <p:cNvSpPr>
            <a:spLocks noGrp="1"/>
          </p:cNvSpPr>
          <p:nvPr>
            <p:ph type="title"/>
          </p:nvPr>
        </p:nvSpPr>
        <p:spPr>
          <a:xfrm>
            <a:off x="327511" y="149470"/>
            <a:ext cx="5838825" cy="6456912"/>
          </a:xfrm>
        </p:spPr>
        <p:txBody>
          <a:bodyPr/>
          <a:lstStyle/>
          <a:p>
            <a:r>
              <a:rPr lang="en-US" noProof="0"/>
              <a:t>Click to edit Master title style</a:t>
            </a:r>
          </a:p>
        </p:txBody>
      </p:sp>
    </p:spTree>
    <p:extLst>
      <p:ext uri="{BB962C8B-B14F-4D97-AF65-F5344CB8AC3E}">
        <p14:creationId xmlns:p14="http://schemas.microsoft.com/office/powerpoint/2010/main" val="181818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9B749-F2BE-45BB-B34D-42D465670D73}"/>
              </a:ext>
            </a:extLst>
          </p:cNvPr>
          <p:cNvSpPr>
            <a:spLocks noGrp="1"/>
          </p:cNvSpPr>
          <p:nvPr>
            <p:ph idx="1" hasCustomPrompt="1"/>
          </p:nvPr>
        </p:nvSpPr>
        <p:spPr>
          <a:xfrm>
            <a:off x="1352550" y="4629150"/>
            <a:ext cx="9486900" cy="63481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217F2E03-8BBF-4A9C-A004-C3807BB5A7F1}"/>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5" name="Footer Placeholder 4">
            <a:extLst>
              <a:ext uri="{FF2B5EF4-FFF2-40B4-BE49-F238E27FC236}">
                <a16:creationId xmlns:a16="http://schemas.microsoft.com/office/drawing/2014/main" id="{886C8BC3-3FA7-4F23-B793-4F5DA2082820}"/>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2" name="Title 1">
            <a:extLst>
              <a:ext uri="{FF2B5EF4-FFF2-40B4-BE49-F238E27FC236}">
                <a16:creationId xmlns:a16="http://schemas.microsoft.com/office/drawing/2014/main" id="{0A6EB33C-1430-4381-BC10-3C6BC5D2A866}"/>
              </a:ext>
            </a:extLst>
          </p:cNvPr>
          <p:cNvSpPr>
            <a:spLocks noGrp="1"/>
          </p:cNvSpPr>
          <p:nvPr>
            <p:ph type="title"/>
          </p:nvPr>
        </p:nvSpPr>
        <p:spPr>
          <a:xfrm>
            <a:off x="1352550" y="1476375"/>
            <a:ext cx="9486900" cy="2628900"/>
          </a:xfrm>
        </p:spPr>
        <p:txBody>
          <a:bodyPr anchor="t" anchorCtr="0"/>
          <a:lstStyle>
            <a:lvl1pPr algn="ctr">
              <a:defRPr i="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387672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BF3B-53AB-4D7D-9C4D-42E1E229B767}"/>
              </a:ext>
            </a:extLst>
          </p:cNvPr>
          <p:cNvSpPr>
            <a:spLocks noGrp="1"/>
          </p:cNvSpPr>
          <p:nvPr>
            <p:ph type="title"/>
          </p:nvPr>
        </p:nvSpPr>
        <p:spPr>
          <a:xfrm>
            <a:off x="838200" y="850900"/>
            <a:ext cx="10515600" cy="1929666"/>
          </a:xfrm>
        </p:spPr>
        <p:txBody>
          <a:bodyPr/>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FD185FE0-A783-42CA-BED0-EFB6F49640F8}"/>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5" name="Slide Number Placeholder 4">
            <a:extLst>
              <a:ext uri="{FF2B5EF4-FFF2-40B4-BE49-F238E27FC236}">
                <a16:creationId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9" name="Content Placeholder 8">
            <a:extLst>
              <a:ext uri="{FF2B5EF4-FFF2-40B4-BE49-F238E27FC236}">
                <a16:creationId xmlns:a16="http://schemas.microsoft.com/office/drawing/2014/main" id="{CB9ECD06-D58A-422E-8343-17796E698613}"/>
              </a:ext>
            </a:extLst>
          </p:cNvPr>
          <p:cNvSpPr>
            <a:spLocks noGrp="1"/>
          </p:cNvSpPr>
          <p:nvPr>
            <p:ph sz="quarter" idx="13" hasCustomPrompt="1"/>
          </p:nvPr>
        </p:nvSpPr>
        <p:spPr>
          <a:xfrm>
            <a:off x="1931381" y="5918200"/>
            <a:ext cx="9515475" cy="438150"/>
          </a:xfrm>
        </p:spPr>
        <p:txBody>
          <a:bodyPr>
            <a:noAutofit/>
          </a:bodyPr>
          <a:lstStyle>
            <a:lvl1pPr marL="0" indent="0" algn="r">
              <a:buNone/>
              <a:defRPr sz="2000">
                <a:latin typeface="+mn-lt"/>
              </a:defRPr>
            </a:lvl1pPr>
            <a:lvl2pPr marL="457200" indent="0" algn="r">
              <a:buNone/>
              <a:defRPr sz="2000">
                <a:latin typeface="+mn-lt"/>
              </a:defRPr>
            </a:lvl2pPr>
            <a:lvl3pPr marL="914400" indent="0" algn="r">
              <a:buNone/>
              <a:defRPr sz="2000">
                <a:latin typeface="+mn-lt"/>
              </a:defRPr>
            </a:lvl3pPr>
            <a:lvl4pPr marL="1371600" indent="0" algn="r">
              <a:buNone/>
              <a:defRPr sz="2000">
                <a:latin typeface="+mn-lt"/>
              </a:defRPr>
            </a:lvl4pPr>
            <a:lvl5pPr marL="1828800" indent="0" algn="r">
              <a:buNone/>
              <a:defRPr sz="2000">
                <a:latin typeface="+mn-lt"/>
              </a:defRPr>
            </a:lvl5pPr>
          </a:lstStyle>
          <a:p>
            <a:pPr lvl="0"/>
            <a:r>
              <a:rPr lang="en-US" noProof="0"/>
              <a:t>Edit Master text styles</a:t>
            </a:r>
          </a:p>
        </p:txBody>
      </p:sp>
    </p:spTree>
    <p:extLst>
      <p:ext uri="{BB962C8B-B14F-4D97-AF65-F5344CB8AC3E}">
        <p14:creationId xmlns:p14="http://schemas.microsoft.com/office/powerpoint/2010/main" val="339741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A89E-076E-497A-A4CE-93C75C166880}"/>
              </a:ext>
            </a:extLst>
          </p:cNvPr>
          <p:cNvSpPr>
            <a:spLocks noGrp="1"/>
          </p:cNvSpPr>
          <p:nvPr>
            <p:ph type="title"/>
          </p:nvPr>
        </p:nvSpPr>
        <p:spPr>
          <a:xfrm>
            <a:off x="361949" y="3825024"/>
            <a:ext cx="11391499" cy="2096880"/>
          </a:xfrm>
        </p:spPr>
        <p:txBody>
          <a:bodyPr/>
          <a:lstStyle>
            <a:lvl1pPr algn="r">
              <a:defRPr/>
            </a:lvl1pPr>
          </a:lstStyle>
          <a:p>
            <a:r>
              <a:rPr lang="en-US" noProof="0"/>
              <a:t>Click to edit Master title style</a:t>
            </a:r>
          </a:p>
        </p:txBody>
      </p:sp>
      <p:sp>
        <p:nvSpPr>
          <p:cNvPr id="3" name="Date Placeholder 2">
            <a:extLst>
              <a:ext uri="{FF2B5EF4-FFF2-40B4-BE49-F238E27FC236}">
                <a16:creationId xmlns:a16="http://schemas.microsoft.com/office/drawing/2014/main" id="{5710B449-15E4-41C1-A0BD-6916BD2B1CAF}"/>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4" name="Footer Placeholder 3">
            <a:extLst>
              <a:ext uri="{FF2B5EF4-FFF2-40B4-BE49-F238E27FC236}">
                <a16:creationId xmlns:a16="http://schemas.microsoft.com/office/drawing/2014/main" id="{300FF690-36F7-4631-8284-EB23B592E5B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6" name="Content Placeholder 1">
            <a:extLst>
              <a:ext uri="{FF2B5EF4-FFF2-40B4-BE49-F238E27FC236}">
                <a16:creationId xmlns:a16="http://schemas.microsoft.com/office/drawing/2014/main" id="{73C8662D-2189-4802-AEE5-20470C02D13E}"/>
              </a:ext>
            </a:extLst>
          </p:cNvPr>
          <p:cNvSpPr>
            <a:spLocks noGrp="1"/>
          </p:cNvSpPr>
          <p:nvPr>
            <p:ph idx="1" hasCustomPrompt="1"/>
          </p:nvPr>
        </p:nvSpPr>
        <p:spPr bwMode="white">
          <a:xfrm>
            <a:off x="2199874" y="5927196"/>
            <a:ext cx="9486900" cy="474294"/>
          </a:xfrm>
          <a:ln>
            <a:noFill/>
          </a:ln>
        </p:spPr>
        <p:txBody>
          <a:bodyPr>
            <a:normAutofit/>
          </a:bodyPr>
          <a:lstStyle>
            <a:lvl1pPr algn="r">
              <a:defRPr/>
            </a:lvl1pPr>
          </a:lstStyle>
          <a:p>
            <a:pPr lvl="0" algn="r"/>
            <a:r>
              <a:rPr lang="en-US" sz="2000" noProof="0">
                <a:solidFill>
                  <a:schemeClr val="bg1"/>
                </a:solidFill>
              </a:rPr>
              <a:t>Edit Master text styles</a:t>
            </a:r>
          </a:p>
          <a:p>
            <a:pPr lvl="1" algn="r"/>
            <a:r>
              <a:rPr lang="en-US" sz="2000" noProof="0">
                <a:solidFill>
                  <a:schemeClr val="bg1"/>
                </a:solidFill>
              </a:rPr>
              <a:t>Second level</a:t>
            </a:r>
          </a:p>
        </p:txBody>
      </p:sp>
    </p:spTree>
    <p:extLst>
      <p:ext uri="{BB962C8B-B14F-4D97-AF65-F5344CB8AC3E}">
        <p14:creationId xmlns:p14="http://schemas.microsoft.com/office/powerpoint/2010/main" val="183876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6786-C55B-4499-B117-765B616E6F1E}"/>
              </a:ext>
            </a:extLst>
          </p:cNvPr>
          <p:cNvSpPr>
            <a:spLocks noGrp="1"/>
          </p:cNvSpPr>
          <p:nvPr>
            <p:ph type="title"/>
          </p:nvPr>
        </p:nvSpPr>
        <p:spPr>
          <a:xfrm>
            <a:off x="190499" y="288393"/>
            <a:ext cx="11772899" cy="1492782"/>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5" name="Slide Number Placeholder 4">
            <a:extLst>
              <a:ext uri="{FF2B5EF4-FFF2-40B4-BE49-F238E27FC236}">
                <a16:creationId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9" name="Content Placeholder 8">
            <a:extLst>
              <a:ext uri="{FF2B5EF4-FFF2-40B4-BE49-F238E27FC236}">
                <a16:creationId xmlns:a16="http://schemas.microsoft.com/office/drawing/2014/main" id="{F2170172-F7C2-49C7-9A19-1829816338FE}"/>
              </a:ext>
            </a:extLst>
          </p:cNvPr>
          <p:cNvSpPr>
            <a:spLocks noGrp="1"/>
          </p:cNvSpPr>
          <p:nvPr>
            <p:ph sz="quarter" idx="13" hasCustomPrompt="1"/>
          </p:nvPr>
        </p:nvSpPr>
        <p:spPr>
          <a:xfrm>
            <a:off x="4743450" y="6265863"/>
            <a:ext cx="7153275" cy="455612"/>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a:t>Edit Master text styles</a:t>
            </a:r>
          </a:p>
        </p:txBody>
      </p:sp>
    </p:spTree>
    <p:extLst>
      <p:ext uri="{BB962C8B-B14F-4D97-AF65-F5344CB8AC3E}">
        <p14:creationId xmlns:p14="http://schemas.microsoft.com/office/powerpoint/2010/main" val="12319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6272-9C66-4BAF-ADB2-BB960F5703AC}"/>
              </a:ext>
            </a:extLst>
          </p:cNvPr>
          <p:cNvSpPr>
            <a:spLocks noGrp="1"/>
          </p:cNvSpPr>
          <p:nvPr>
            <p:ph type="title"/>
          </p:nvPr>
        </p:nvSpPr>
        <p:spPr>
          <a:xfrm>
            <a:off x="764927" y="285749"/>
            <a:ext cx="10588873" cy="3011365"/>
          </a:xfrm>
        </p:spPr>
        <p:txBody>
          <a:bodyPr anchor="t" anchorCtr="0"/>
          <a:lstStyle/>
          <a:p>
            <a:r>
              <a:rPr lang="en-US" noProof="0"/>
              <a:t>Click to edit Master title style</a:t>
            </a:r>
          </a:p>
        </p:txBody>
      </p:sp>
      <p:sp>
        <p:nvSpPr>
          <p:cNvPr id="3" name="Date Placeholder 2">
            <a:extLst>
              <a:ext uri="{FF2B5EF4-FFF2-40B4-BE49-F238E27FC236}">
                <a16:creationId xmlns:a16="http://schemas.microsoft.com/office/drawing/2014/main" id="{8C1F3AE6-2CF4-4F8E-9A91-243A57993666}"/>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9" name="Content Placeholder 8">
            <a:extLst>
              <a:ext uri="{FF2B5EF4-FFF2-40B4-BE49-F238E27FC236}">
                <a16:creationId xmlns:a16="http://schemas.microsoft.com/office/drawing/2014/main" id="{D0BEF955-A913-4A15-AB41-00128DC34D5B}"/>
              </a:ext>
            </a:extLst>
          </p:cNvPr>
          <p:cNvSpPr>
            <a:spLocks noGrp="1"/>
          </p:cNvSpPr>
          <p:nvPr>
            <p:ph sz="quarter" idx="13" hasCustomPrompt="1"/>
          </p:nvPr>
        </p:nvSpPr>
        <p:spPr>
          <a:xfrm>
            <a:off x="2238375" y="6169024"/>
            <a:ext cx="9505950" cy="365125"/>
          </a:xfrm>
        </p:spPr>
        <p:txBody>
          <a:bodyPr>
            <a:noAutofit/>
          </a:bodyPr>
          <a:lstStyle>
            <a:lvl1pPr marL="0" indent="0" algn="r">
              <a:buNone/>
              <a:defRPr sz="2000"/>
            </a:lvl1pPr>
            <a:lvl2pPr marL="457200" indent="0" algn="r">
              <a:buNone/>
              <a:defRPr sz="2000"/>
            </a:lvl2pPr>
            <a:lvl3pPr marL="914400" indent="0" algn="r">
              <a:buNone/>
              <a:defRPr sz="2000"/>
            </a:lvl3pPr>
            <a:lvl4pPr marL="1371600" indent="0" algn="r">
              <a:buNone/>
              <a:defRPr sz="2000"/>
            </a:lvl4pPr>
            <a:lvl5pPr marL="1828800" indent="0" algn="r">
              <a:buNone/>
              <a:defRPr sz="2000"/>
            </a:lvl5pPr>
          </a:lstStyle>
          <a:p>
            <a:pPr lvl="0"/>
            <a:r>
              <a:rPr lang="en-US" noProof="0"/>
              <a:t>Edit Master text styles</a:t>
            </a:r>
          </a:p>
        </p:txBody>
      </p:sp>
    </p:spTree>
    <p:extLst>
      <p:ext uri="{BB962C8B-B14F-4D97-AF65-F5344CB8AC3E}">
        <p14:creationId xmlns:p14="http://schemas.microsoft.com/office/powerpoint/2010/main" val="886989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BF6-BCBB-4979-A429-A8C53EAF4D16}"/>
              </a:ext>
            </a:extLst>
          </p:cNvPr>
          <p:cNvSpPr>
            <a:spLocks noGrp="1"/>
          </p:cNvSpPr>
          <p:nvPr>
            <p:ph type="title"/>
          </p:nvPr>
        </p:nvSpPr>
        <p:spPr>
          <a:xfrm>
            <a:off x="588781" y="365125"/>
            <a:ext cx="11014435" cy="3616325"/>
          </a:xfrm>
        </p:spPr>
        <p:txBody>
          <a:bodyPr anchor="t"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B7940B77-ABE7-4DC7-A608-AB1779437C8C}"/>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4" name="Footer Placeholder 3">
            <a:extLst>
              <a:ext uri="{FF2B5EF4-FFF2-40B4-BE49-F238E27FC236}">
                <a16:creationId xmlns:a16="http://schemas.microsoft.com/office/drawing/2014/main" id="{54FD022E-97C1-4D08-B1C8-18C6109D0F5C}"/>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9" name="Content Placeholder 8">
            <a:extLst>
              <a:ext uri="{FF2B5EF4-FFF2-40B4-BE49-F238E27FC236}">
                <a16:creationId xmlns:a16="http://schemas.microsoft.com/office/drawing/2014/main" id="{89B21A59-00E0-403F-9E1E-43C43756FD4D}"/>
              </a:ext>
            </a:extLst>
          </p:cNvPr>
          <p:cNvSpPr>
            <a:spLocks noGrp="1"/>
          </p:cNvSpPr>
          <p:nvPr>
            <p:ph sz="quarter" idx="13" hasCustomPrompt="1"/>
          </p:nvPr>
        </p:nvSpPr>
        <p:spPr>
          <a:xfrm>
            <a:off x="1352550" y="6154738"/>
            <a:ext cx="9486900" cy="36512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a:t>Edit Master text styles</a:t>
            </a:r>
          </a:p>
        </p:txBody>
      </p:sp>
    </p:spTree>
    <p:extLst>
      <p:ext uri="{BB962C8B-B14F-4D97-AF65-F5344CB8AC3E}">
        <p14:creationId xmlns:p14="http://schemas.microsoft.com/office/powerpoint/2010/main" val="528929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AF8F-58B2-467F-936E-70379C1AF661}"/>
              </a:ext>
            </a:extLst>
          </p:cNvPr>
          <p:cNvSpPr>
            <a:spLocks noGrp="1"/>
          </p:cNvSpPr>
          <p:nvPr>
            <p:ph type="title"/>
          </p:nvPr>
        </p:nvSpPr>
        <p:spPr>
          <a:xfrm>
            <a:off x="838200" y="168241"/>
            <a:ext cx="10515600" cy="3184559"/>
          </a:xfrm>
        </p:spPr>
        <p:txBody>
          <a:bodyPr anchor="t" anchorCtr="0"/>
          <a:lstStyle>
            <a:lvl1pPr algn="ctr">
              <a:defRPr/>
            </a:lvl1pPr>
          </a:lstStyle>
          <a:p>
            <a:r>
              <a:rPr lang="en-US" noProof="0"/>
              <a:t>Click to edit Master title style</a:t>
            </a:r>
          </a:p>
        </p:txBody>
      </p:sp>
      <p:sp>
        <p:nvSpPr>
          <p:cNvPr id="6" name="Content Placeholder 1">
            <a:extLst>
              <a:ext uri="{FF2B5EF4-FFF2-40B4-BE49-F238E27FC236}">
                <a16:creationId xmlns:a16="http://schemas.microsoft.com/office/drawing/2014/main" id="{137D3DA5-DEEF-48AD-9A16-584B27F8F84A}"/>
              </a:ext>
            </a:extLst>
          </p:cNvPr>
          <p:cNvSpPr>
            <a:spLocks noGrp="1"/>
          </p:cNvSpPr>
          <p:nvPr>
            <p:ph idx="1" hasCustomPrompt="1"/>
          </p:nvPr>
        </p:nvSpPr>
        <p:spPr bwMode="white">
          <a:xfrm>
            <a:off x="6286500" y="6264341"/>
            <a:ext cx="5686425" cy="593660"/>
          </a:xfrm>
        </p:spPr>
        <p:txBody>
          <a:bodyPr>
            <a:normAutofit/>
          </a:bodyPr>
          <a:lstStyle>
            <a:lvl1pPr algn="r">
              <a:defRPr/>
            </a:lvl1pPr>
          </a:lstStyle>
          <a:p>
            <a:pPr lvl="0"/>
            <a:r>
              <a:rPr lang="en-US" sz="2000" noProof="0">
                <a:solidFill>
                  <a:schemeClr val="bg1"/>
                </a:solidFill>
              </a:rPr>
              <a:t>Edit Master text styles</a:t>
            </a:r>
          </a:p>
          <a:p>
            <a:pPr lvl="1"/>
            <a:r>
              <a:rPr lang="en-US" sz="2000" noProof="0">
                <a:solidFill>
                  <a:schemeClr val="bg1"/>
                </a:solidFill>
              </a:rPr>
              <a:t>Second level</a:t>
            </a:r>
          </a:p>
        </p:txBody>
      </p:sp>
      <p:sp>
        <p:nvSpPr>
          <p:cNvPr id="3" name="Date Placeholder 2">
            <a:extLst>
              <a:ext uri="{FF2B5EF4-FFF2-40B4-BE49-F238E27FC236}">
                <a16:creationId xmlns:a16="http://schemas.microsoft.com/office/drawing/2014/main" id="{63E7DB53-9696-4FC5-8680-97ED3448C88A}"/>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Tree>
    <p:extLst>
      <p:ext uri="{BB962C8B-B14F-4D97-AF65-F5344CB8AC3E}">
        <p14:creationId xmlns:p14="http://schemas.microsoft.com/office/powerpoint/2010/main" val="282324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D0EFB-7C37-4A3A-8AC4-6C58F6317BCC}"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1B66-FB46-4123-AD0D-2FCE888547B7}" type="slidenum">
              <a:rPr lang="en-US" smtClean="0"/>
              <a:t>‹#›</a:t>
            </a:fld>
            <a:endParaRPr lang="en-US"/>
          </a:p>
        </p:txBody>
      </p:sp>
    </p:spTree>
    <p:extLst>
      <p:ext uri="{BB962C8B-B14F-4D97-AF65-F5344CB8AC3E}">
        <p14:creationId xmlns:p14="http://schemas.microsoft.com/office/powerpoint/2010/main" val="3871150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CFD2-DF13-4F02-BBD5-B68B0905698E}"/>
              </a:ext>
            </a:extLst>
          </p:cNvPr>
          <p:cNvSpPr>
            <a:spLocks noGrp="1"/>
          </p:cNvSpPr>
          <p:nvPr>
            <p:ph type="title"/>
          </p:nvPr>
        </p:nvSpPr>
        <p:spPr>
          <a:xfrm>
            <a:off x="838200" y="229656"/>
            <a:ext cx="10515600" cy="3408893"/>
          </a:xfrm>
        </p:spPr>
        <p:txBody>
          <a:bodyPr anchor="t"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ED78B1F9-6755-42E5-8F50-0B945D273625}"/>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4" name="Footer Placeholder 3">
            <a:extLst>
              <a:ext uri="{FF2B5EF4-FFF2-40B4-BE49-F238E27FC236}">
                <a16:creationId xmlns:a16="http://schemas.microsoft.com/office/drawing/2014/main" id="{0A0B890C-0CB4-4A98-9943-9C2257BF3ED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6" name="Content Placeholder 1">
            <a:extLst>
              <a:ext uri="{FF2B5EF4-FFF2-40B4-BE49-F238E27FC236}">
                <a16:creationId xmlns:a16="http://schemas.microsoft.com/office/drawing/2014/main" id="{F84B6337-F0FA-40DA-A205-42E63B13ADB9}"/>
              </a:ext>
            </a:extLst>
          </p:cNvPr>
          <p:cNvSpPr>
            <a:spLocks noGrp="1"/>
          </p:cNvSpPr>
          <p:nvPr>
            <p:ph idx="1" hasCustomPrompt="1"/>
          </p:nvPr>
        </p:nvSpPr>
        <p:spPr bwMode="white">
          <a:xfrm>
            <a:off x="1352550" y="6150952"/>
            <a:ext cx="9486900" cy="515492"/>
          </a:xfrm>
        </p:spPr>
        <p:txBody>
          <a:bodyPr>
            <a:normAutofit/>
          </a:bodyPr>
          <a:lstStyle>
            <a:lvl1pPr marL="0" indent="0" algn="ctr">
              <a:buNone/>
              <a:defRPr/>
            </a:lvl1pPr>
          </a:lstStyle>
          <a:p>
            <a:pPr lvl="0"/>
            <a:r>
              <a:rPr lang="en-US" sz="2000" noProof="0">
                <a:solidFill>
                  <a:schemeClr val="bg1"/>
                </a:solidFill>
              </a:rPr>
              <a:t>Edit Master text styles</a:t>
            </a:r>
          </a:p>
        </p:txBody>
      </p:sp>
    </p:spTree>
    <p:extLst>
      <p:ext uri="{BB962C8B-B14F-4D97-AF65-F5344CB8AC3E}">
        <p14:creationId xmlns:p14="http://schemas.microsoft.com/office/powerpoint/2010/main" val="2363581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6"/>
            <a:ext cx="10515600" cy="365125"/>
          </a:xfrm>
        </p:spPr>
        <p:txBody>
          <a:bodyPr>
            <a:normAutofit/>
          </a:bodyPr>
          <a:lstStyle>
            <a:lvl1pPr marL="0" indent="0" algn="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noProof="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5"/>
            <a:ext cx="10515600" cy="5335879"/>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122515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5" name="Footer Placeholder 4">
            <a:extLst>
              <a:ext uri="{FF2B5EF4-FFF2-40B4-BE49-F238E27FC236}">
                <a16:creationId xmlns:a16="http://schemas.microsoft.com/office/drawing/2014/main" id="{80822120-61A5-4970-B9BF-8B60825308E3}"/>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7" name="Title 6">
            <a:extLst>
              <a:ext uri="{FF2B5EF4-FFF2-40B4-BE49-F238E27FC236}">
                <a16:creationId xmlns:a16="http://schemas.microsoft.com/office/drawing/2014/main" id="{7588C331-B180-41FC-8DD2-82D2B1615AB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759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865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4/30/2021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20721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254072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391261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4/30/2021</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224950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97911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C1990-AB65-4FBE-A312-E5143B2D7FBA}" type="datetimeFigureOut">
              <a:rPr lang="en-US" noProof="0" smtClean="0"/>
              <a:t>4/30/2021</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139172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DFC1990-AB65-4FBE-A312-E5143B2D7FBA}" type="datetimeFigureOut">
              <a:rPr lang="en-US" noProof="0" smtClean="0"/>
              <a:t>4/30/2021</a:t>
            </a:fld>
            <a:endParaRPr lang="en-US" noProof="0"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D164B4E-BB64-4235-AA14-F42088F189EC}" type="slidenum">
              <a:rPr lang="en-US" noProof="0" smtClean="0"/>
              <a:t>‹#›</a:t>
            </a:fld>
            <a:endParaRPr lang="en-US" noProof="0" dirty="0"/>
          </a:p>
        </p:txBody>
      </p:sp>
      <p:pic>
        <p:nvPicPr>
          <p:cNvPr id="8" name="Picture 7" descr="Logo, company name&#10;&#10;Description automatically generated">
            <a:extLst>
              <a:ext uri="{FF2B5EF4-FFF2-40B4-BE49-F238E27FC236}">
                <a16:creationId xmlns:a16="http://schemas.microsoft.com/office/drawing/2014/main" id="{A2F8DCE6-5825-4F68-84A2-BD48DA09D466}"/>
              </a:ext>
            </a:extLst>
          </p:cNvPr>
          <p:cNvPicPr>
            <a:picLocks noChangeAspect="1"/>
          </p:cNvPicPr>
          <p:nvPr userDrawn="1"/>
        </p:nvPicPr>
        <p:blipFill>
          <a:blip r:embed="rId24"/>
          <a:stretch>
            <a:fillRect/>
          </a:stretch>
        </p:blipFill>
        <p:spPr>
          <a:xfrm>
            <a:off x="381001" y="5837538"/>
            <a:ext cx="1077410" cy="873994"/>
          </a:xfrm>
          <a:prstGeom prst="rect">
            <a:avLst/>
          </a:prstGeom>
        </p:spPr>
      </p:pic>
    </p:spTree>
    <p:extLst>
      <p:ext uri="{BB962C8B-B14F-4D97-AF65-F5344CB8AC3E}">
        <p14:creationId xmlns:p14="http://schemas.microsoft.com/office/powerpoint/2010/main" val="217054651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50"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0801-671B-4855-BCC2-10CCC0456548}"/>
              </a:ext>
            </a:extLst>
          </p:cNvPr>
          <p:cNvSpPr>
            <a:spLocks noGrp="1"/>
          </p:cNvSpPr>
          <p:nvPr>
            <p:ph type="title"/>
          </p:nvPr>
        </p:nvSpPr>
        <p:spPr>
          <a:xfrm>
            <a:off x="838200" y="365125"/>
            <a:ext cx="10665178" cy="1325563"/>
          </a:xfrm>
        </p:spPr>
        <p:txBody>
          <a:bodyPr anchor="ctr">
            <a:normAutofit/>
          </a:bodyPr>
          <a:lstStyle/>
          <a:p>
            <a:r>
              <a:rPr lang="en-US" dirty="0"/>
              <a:t>Cottage Grove/ Willow Oaks Area</a:t>
            </a:r>
          </a:p>
        </p:txBody>
      </p:sp>
      <p:pic>
        <p:nvPicPr>
          <p:cNvPr id="8" name="Content Placeholder 7">
            <a:extLst>
              <a:ext uri="{FF2B5EF4-FFF2-40B4-BE49-F238E27FC236}">
                <a16:creationId xmlns:a16="http://schemas.microsoft.com/office/drawing/2014/main" id="{DB2016DB-0CAE-472F-AB26-E140DB1D788F}"/>
              </a:ext>
            </a:extLst>
          </p:cNvPr>
          <p:cNvPicPr>
            <a:picLocks noGrp="1" noChangeAspect="1"/>
          </p:cNvPicPr>
          <p:nvPr>
            <p:ph sz="half" idx="1"/>
          </p:nvPr>
        </p:nvPicPr>
        <p:blipFill>
          <a:blip r:embed="rId2">
            <a:clrChange>
              <a:clrFrom>
                <a:srgbClr val="FFFFFF"/>
              </a:clrFrom>
              <a:clrTo>
                <a:srgbClr val="FFFFFF">
                  <a:alpha val="0"/>
                </a:srgbClr>
              </a:clrTo>
            </a:clrChange>
          </a:blip>
          <a:stretch>
            <a:fillRect/>
          </a:stretch>
        </p:blipFill>
        <p:spPr>
          <a:xfrm>
            <a:off x="334486" y="1315518"/>
            <a:ext cx="6295391" cy="4864620"/>
          </a:xfrm>
        </p:spPr>
      </p:pic>
      <p:graphicFrame>
        <p:nvGraphicFramePr>
          <p:cNvPr id="5" name="Content Placeholder 2">
            <a:extLst>
              <a:ext uri="{FF2B5EF4-FFF2-40B4-BE49-F238E27FC236}">
                <a16:creationId xmlns:a16="http://schemas.microsoft.com/office/drawing/2014/main" id="{03B2DBFD-AD8D-4FAF-9B27-6FE0AC0F2415}"/>
              </a:ext>
            </a:extLst>
          </p:cNvPr>
          <p:cNvGraphicFramePr>
            <a:graphicFrameLocks noGrp="1"/>
          </p:cNvGraphicFramePr>
          <p:nvPr>
            <p:ph sz="half" idx="2"/>
            <p:extLst>
              <p:ext uri="{D42A27DB-BD31-4B8C-83A1-F6EECF244321}">
                <p14:modId xmlns:p14="http://schemas.microsoft.com/office/powerpoint/2010/main" val="4275767119"/>
              </p:ext>
            </p:extLst>
          </p:nvPr>
        </p:nvGraphicFramePr>
        <p:xfrm>
          <a:off x="6126162" y="1690688"/>
          <a:ext cx="4803965" cy="448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00E23EE0-CA4F-4D7C-962C-1613CDE9CD2A}"/>
              </a:ext>
            </a:extLst>
          </p:cNvPr>
          <p:cNvSpPr/>
          <p:nvPr/>
        </p:nvSpPr>
        <p:spPr>
          <a:xfrm>
            <a:off x="6172200" y="6396072"/>
            <a:ext cx="4693914" cy="338554"/>
          </a:xfrm>
          <a:prstGeom prst="rect">
            <a:avLst/>
          </a:prstGeom>
        </p:spPr>
        <p:txBody>
          <a:bodyPr wrap="none">
            <a:spAutoFit/>
          </a:bodyPr>
          <a:lstStyle/>
          <a:p>
            <a:r>
              <a:rPr lang="en-US" sz="1600" dirty="0"/>
              <a:t>Source: ACS 2015-2019 BG 370810111011</a:t>
            </a:r>
          </a:p>
        </p:txBody>
      </p:sp>
    </p:spTree>
    <p:extLst>
      <p:ext uri="{BB962C8B-B14F-4D97-AF65-F5344CB8AC3E}">
        <p14:creationId xmlns:p14="http://schemas.microsoft.com/office/powerpoint/2010/main" val="176737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3D13CD-FAEA-4474-8B07-4C9B39906432}"/>
              </a:ext>
            </a:extLst>
          </p:cNvPr>
          <p:cNvSpPr/>
          <p:nvPr/>
        </p:nvSpPr>
        <p:spPr>
          <a:xfrm>
            <a:off x="160256" y="3289955"/>
            <a:ext cx="327110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35C74300-B859-4C39-99C6-68C9FC27FCCD}"/>
              </a:ext>
            </a:extLst>
          </p:cNvPr>
          <p:cNvPicPr>
            <a:picLocks noChangeAspect="1"/>
          </p:cNvPicPr>
          <p:nvPr/>
        </p:nvPicPr>
        <p:blipFill rotWithShape="1">
          <a:blip r:embed="rId3"/>
          <a:srcRect l="5463" t="65350" r="61522" b="3126"/>
          <a:stretch/>
        </p:blipFill>
        <p:spPr>
          <a:xfrm>
            <a:off x="424206" y="0"/>
            <a:ext cx="4647415" cy="3429000"/>
          </a:xfrm>
          <a:prstGeom prst="rect">
            <a:avLst/>
          </a:prstGeom>
        </p:spPr>
      </p:pic>
      <p:pic>
        <p:nvPicPr>
          <p:cNvPr id="6" name="Picture 5" descr="Diagram&#10;&#10;Description automatically generated">
            <a:extLst>
              <a:ext uri="{FF2B5EF4-FFF2-40B4-BE49-F238E27FC236}">
                <a16:creationId xmlns:a16="http://schemas.microsoft.com/office/drawing/2014/main" id="{9BBB5F80-3846-4276-9B18-9E3B3AD74BF7}"/>
              </a:ext>
            </a:extLst>
          </p:cNvPr>
          <p:cNvPicPr>
            <a:picLocks noChangeAspect="1"/>
          </p:cNvPicPr>
          <p:nvPr/>
        </p:nvPicPr>
        <p:blipFill rotWithShape="1">
          <a:blip r:embed="rId3">
            <a:clrChange>
              <a:clrFrom>
                <a:srgbClr val="FFFFFF"/>
              </a:clrFrom>
              <a:clrTo>
                <a:srgbClr val="FFFFFF">
                  <a:alpha val="0"/>
                </a:srgbClr>
              </a:clrTo>
            </a:clrChange>
          </a:blip>
          <a:srcRect t="53663" r="53943" b="36214"/>
          <a:stretch/>
        </p:blipFill>
        <p:spPr>
          <a:xfrm>
            <a:off x="4239101" y="954661"/>
            <a:ext cx="7528693" cy="1278733"/>
          </a:xfrm>
          <a:prstGeom prst="rect">
            <a:avLst/>
          </a:prstGeom>
        </p:spPr>
      </p:pic>
      <p:graphicFrame>
        <p:nvGraphicFramePr>
          <p:cNvPr id="9" name="Table 8">
            <a:extLst>
              <a:ext uri="{FF2B5EF4-FFF2-40B4-BE49-F238E27FC236}">
                <a16:creationId xmlns:a16="http://schemas.microsoft.com/office/drawing/2014/main" id="{221D7B6A-1428-4CC6-AA3C-AA3474827C1D}"/>
              </a:ext>
            </a:extLst>
          </p:cNvPr>
          <p:cNvGraphicFramePr>
            <a:graphicFrameLocks noGrp="1"/>
          </p:cNvGraphicFramePr>
          <p:nvPr>
            <p:extLst>
              <p:ext uri="{D42A27DB-BD31-4B8C-83A1-F6EECF244321}">
                <p14:modId xmlns:p14="http://schemas.microsoft.com/office/powerpoint/2010/main" val="837858825"/>
              </p:ext>
            </p:extLst>
          </p:nvPr>
        </p:nvGraphicFramePr>
        <p:xfrm>
          <a:off x="3552335" y="3429000"/>
          <a:ext cx="7136091" cy="2902714"/>
        </p:xfrm>
        <a:graphic>
          <a:graphicData uri="http://schemas.openxmlformats.org/drawingml/2006/table">
            <a:tbl>
              <a:tblPr firstRow="1" lastRow="1" bandRow="1">
                <a:tableStyleId>{D7AC3CCA-C797-4891-BE02-D94E43425B78}</a:tableStyleId>
              </a:tblPr>
              <a:tblGrid>
                <a:gridCol w="4104833">
                  <a:extLst>
                    <a:ext uri="{9D8B030D-6E8A-4147-A177-3AD203B41FA5}">
                      <a16:colId xmlns:a16="http://schemas.microsoft.com/office/drawing/2014/main" val="1169225765"/>
                    </a:ext>
                  </a:extLst>
                </a:gridCol>
                <a:gridCol w="1515629">
                  <a:extLst>
                    <a:ext uri="{9D8B030D-6E8A-4147-A177-3AD203B41FA5}">
                      <a16:colId xmlns:a16="http://schemas.microsoft.com/office/drawing/2014/main" val="3768311902"/>
                    </a:ext>
                  </a:extLst>
                </a:gridCol>
                <a:gridCol w="1515629">
                  <a:extLst>
                    <a:ext uri="{9D8B030D-6E8A-4147-A177-3AD203B41FA5}">
                      <a16:colId xmlns:a16="http://schemas.microsoft.com/office/drawing/2014/main" val="1963959540"/>
                    </a:ext>
                  </a:extLst>
                </a:gridCol>
              </a:tblGrid>
              <a:tr h="556536">
                <a:tc>
                  <a:txBody>
                    <a:bodyPr/>
                    <a:lstStyle/>
                    <a:p>
                      <a:pPr algn="l" fontAlgn="b"/>
                      <a:r>
                        <a:rPr lang="en-US" sz="2800" u="none" strike="noStrike" dirty="0">
                          <a:effectLst/>
                        </a:rPr>
                        <a:t>Community Type</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N</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Percent</a:t>
                      </a:r>
                      <a:endParaRPr lang="en-US"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9566639"/>
                  </a:ext>
                </a:extLst>
              </a:tr>
              <a:tr h="473706">
                <a:tc>
                  <a:txBody>
                    <a:bodyPr/>
                    <a:lstStyle/>
                    <a:p>
                      <a:pPr algn="l" fontAlgn="b"/>
                      <a:r>
                        <a:rPr lang="en-US" sz="2800" u="none" strike="noStrike" dirty="0">
                          <a:effectLst/>
                        </a:rPr>
                        <a:t>Urban, Underserved</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87</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13.2%</a:t>
                      </a:r>
                    </a:p>
                  </a:txBody>
                  <a:tcPr marL="9525" marR="9525" marT="9525" marB="0" anchor="b"/>
                </a:tc>
                <a:extLst>
                  <a:ext uri="{0D108BD9-81ED-4DB2-BD59-A6C34878D82A}">
                    <a16:rowId xmlns:a16="http://schemas.microsoft.com/office/drawing/2014/main" val="593232434"/>
                  </a:ext>
                </a:extLst>
              </a:tr>
              <a:tr h="473706">
                <a:tc>
                  <a:txBody>
                    <a:bodyPr/>
                    <a:lstStyle/>
                    <a:p>
                      <a:pPr algn="l" fontAlgn="b"/>
                      <a:r>
                        <a:rPr lang="en-US" sz="2800" u="none" strike="noStrike" dirty="0">
                          <a:effectLst/>
                        </a:rPr>
                        <a:t>Urban, not Underserved</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90</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13.7%</a:t>
                      </a:r>
                    </a:p>
                  </a:txBody>
                  <a:tcPr marL="9525" marR="9525" marT="9525" marB="0" anchor="b"/>
                </a:tc>
                <a:extLst>
                  <a:ext uri="{0D108BD9-81ED-4DB2-BD59-A6C34878D82A}">
                    <a16:rowId xmlns:a16="http://schemas.microsoft.com/office/drawing/2014/main" val="3754496536"/>
                  </a:ext>
                </a:extLst>
              </a:tr>
              <a:tr h="473706">
                <a:tc>
                  <a:txBody>
                    <a:bodyPr/>
                    <a:lstStyle/>
                    <a:p>
                      <a:pPr algn="l" fontAlgn="b"/>
                      <a:r>
                        <a:rPr lang="en-US" sz="2800" u="none" strike="noStrike" dirty="0">
                          <a:effectLst/>
                        </a:rPr>
                        <a:t>Rural, Underserved</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160</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24.4%</a:t>
                      </a:r>
                    </a:p>
                  </a:txBody>
                  <a:tcPr marL="9525" marR="9525" marT="9525" marB="0" anchor="b"/>
                </a:tc>
                <a:extLst>
                  <a:ext uri="{0D108BD9-81ED-4DB2-BD59-A6C34878D82A}">
                    <a16:rowId xmlns:a16="http://schemas.microsoft.com/office/drawing/2014/main" val="830930978"/>
                  </a:ext>
                </a:extLst>
              </a:tr>
              <a:tr h="451354">
                <a:tc>
                  <a:txBody>
                    <a:bodyPr/>
                    <a:lstStyle/>
                    <a:p>
                      <a:pPr algn="l" fontAlgn="b"/>
                      <a:r>
                        <a:rPr lang="en-US" sz="2800" u="none" strike="noStrike" dirty="0">
                          <a:effectLst/>
                        </a:rPr>
                        <a:t>Rural, not Underserved</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320</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48.7%</a:t>
                      </a:r>
                    </a:p>
                  </a:txBody>
                  <a:tcPr marL="9525" marR="9525" marT="9525" marB="0" anchor="b"/>
                </a:tc>
                <a:extLst>
                  <a:ext uri="{0D108BD9-81ED-4DB2-BD59-A6C34878D82A}">
                    <a16:rowId xmlns:a16="http://schemas.microsoft.com/office/drawing/2014/main" val="2125607517"/>
                  </a:ext>
                </a:extLst>
              </a:tr>
              <a:tr h="473706">
                <a:tc>
                  <a:txBody>
                    <a:bodyPr/>
                    <a:lstStyle/>
                    <a:p>
                      <a:pPr algn="l" fontAlgn="b"/>
                      <a:r>
                        <a:rPr lang="en-US" sz="2800" u="none" strike="noStrike" dirty="0">
                          <a:effectLst/>
                        </a:rPr>
                        <a:t>Total</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657</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2452351"/>
                  </a:ext>
                </a:extLst>
              </a:tr>
            </a:tbl>
          </a:graphicData>
        </a:graphic>
      </p:graphicFrame>
      <p:sp>
        <p:nvSpPr>
          <p:cNvPr id="10" name="Rectangle 9">
            <a:extLst>
              <a:ext uri="{FF2B5EF4-FFF2-40B4-BE49-F238E27FC236}">
                <a16:creationId xmlns:a16="http://schemas.microsoft.com/office/drawing/2014/main" id="{A05CA8EF-763E-49F1-99E8-0411CC160A7B}"/>
              </a:ext>
            </a:extLst>
          </p:cNvPr>
          <p:cNvSpPr/>
          <p:nvPr/>
        </p:nvSpPr>
        <p:spPr>
          <a:xfrm>
            <a:off x="424206" y="3429000"/>
            <a:ext cx="2856322" cy="3139321"/>
          </a:xfrm>
          <a:prstGeom prst="rect">
            <a:avLst/>
          </a:prstGeom>
        </p:spPr>
        <p:txBody>
          <a:bodyPr wrap="square">
            <a:spAutoFit/>
          </a:bodyPr>
          <a:lstStyle/>
          <a:p>
            <a:r>
              <a:rPr lang="en-US" dirty="0"/>
              <a:t>Underserved urban communities make up less than 1% of NCs landscape, yet a quarter (26.2%) of this geographic area is within 0.5 miles of a pre-regulatory landfill site, accounting for about 13.2% of pre-regulatory landfill sites. </a:t>
            </a:r>
          </a:p>
        </p:txBody>
      </p:sp>
      <p:sp>
        <p:nvSpPr>
          <p:cNvPr id="12" name="Rectangle 11">
            <a:extLst>
              <a:ext uri="{FF2B5EF4-FFF2-40B4-BE49-F238E27FC236}">
                <a16:creationId xmlns:a16="http://schemas.microsoft.com/office/drawing/2014/main" id="{0F979565-B263-4B13-94E4-5B371D934F28}"/>
              </a:ext>
            </a:extLst>
          </p:cNvPr>
          <p:cNvSpPr/>
          <p:nvPr/>
        </p:nvSpPr>
        <p:spPr>
          <a:xfrm>
            <a:off x="4823842" y="2920623"/>
            <a:ext cx="4958409" cy="369332"/>
          </a:xfrm>
          <a:prstGeom prst="rect">
            <a:avLst/>
          </a:prstGeom>
        </p:spPr>
        <p:txBody>
          <a:bodyPr wrap="none">
            <a:spAutoFit/>
          </a:bodyPr>
          <a:lstStyle/>
          <a:p>
            <a:r>
              <a:rPr lang="en-US" dirty="0"/>
              <a:t>Underserved communities = 37.6% of PRLFs</a:t>
            </a:r>
          </a:p>
        </p:txBody>
      </p:sp>
    </p:spTree>
    <p:extLst>
      <p:ext uri="{BB962C8B-B14F-4D97-AF65-F5344CB8AC3E}">
        <p14:creationId xmlns:p14="http://schemas.microsoft.com/office/powerpoint/2010/main" val="288058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0682-4F0C-4C93-B6EF-BA8A0D501D3C}"/>
              </a:ext>
            </a:extLst>
          </p:cNvPr>
          <p:cNvSpPr>
            <a:spLocks noGrp="1"/>
          </p:cNvSpPr>
          <p:nvPr>
            <p:ph type="title"/>
          </p:nvPr>
        </p:nvSpPr>
        <p:spPr>
          <a:xfrm>
            <a:off x="713232" y="82955"/>
            <a:ext cx="10240714" cy="1325562"/>
          </a:xfrm>
        </p:spPr>
        <p:txBody>
          <a:bodyPr/>
          <a:lstStyle/>
          <a:p>
            <a:r>
              <a:rPr lang="en-US" dirty="0"/>
              <a:t>Compiled Dataset Variables @ BG level</a:t>
            </a:r>
          </a:p>
        </p:txBody>
      </p:sp>
      <p:sp>
        <p:nvSpPr>
          <p:cNvPr id="3" name="Content Placeholder 2">
            <a:extLst>
              <a:ext uri="{FF2B5EF4-FFF2-40B4-BE49-F238E27FC236}">
                <a16:creationId xmlns:a16="http://schemas.microsoft.com/office/drawing/2014/main" id="{EDF17B7B-B664-48F9-8CFF-B315D63E30F5}"/>
              </a:ext>
            </a:extLst>
          </p:cNvPr>
          <p:cNvSpPr>
            <a:spLocks noGrp="1"/>
          </p:cNvSpPr>
          <p:nvPr>
            <p:ph idx="1"/>
          </p:nvPr>
        </p:nvSpPr>
        <p:spPr/>
        <p:txBody>
          <a:bodyPr numCol="2">
            <a:normAutofit fontScale="92500" lnSpcReduction="10000"/>
          </a:bodyPr>
          <a:lstStyle/>
          <a:p>
            <a:r>
              <a:rPr lang="en-US" sz="2400" dirty="0"/>
              <a:t>Landfill (Y/N)</a:t>
            </a:r>
          </a:p>
          <a:p>
            <a:r>
              <a:rPr lang="en-US" sz="2400" dirty="0"/>
              <a:t>#landfills </a:t>
            </a:r>
          </a:p>
          <a:p>
            <a:r>
              <a:rPr lang="en-US" sz="2400" dirty="0"/>
              <a:t>total population </a:t>
            </a:r>
          </a:p>
          <a:p>
            <a:r>
              <a:rPr lang="en-US" sz="2400" dirty="0"/>
              <a:t>population density </a:t>
            </a:r>
          </a:p>
          <a:p>
            <a:r>
              <a:rPr lang="en-US" sz="2400" dirty="0"/>
              <a:t>% White </a:t>
            </a:r>
          </a:p>
          <a:p>
            <a:r>
              <a:rPr lang="en-US" sz="2400" dirty="0"/>
              <a:t>% nonwhite </a:t>
            </a:r>
          </a:p>
          <a:p>
            <a:r>
              <a:rPr lang="en-US" sz="2400" dirty="0"/>
              <a:t>% Black </a:t>
            </a:r>
          </a:p>
          <a:p>
            <a:r>
              <a:rPr lang="en-US" sz="2400" dirty="0"/>
              <a:t>% Hispanic </a:t>
            </a:r>
          </a:p>
          <a:p>
            <a:r>
              <a:rPr lang="en-US" sz="2400" dirty="0"/>
              <a:t>% children </a:t>
            </a:r>
          </a:p>
          <a:p>
            <a:r>
              <a:rPr lang="en-US" sz="2400" dirty="0"/>
              <a:t>% over 65 </a:t>
            </a:r>
          </a:p>
          <a:p>
            <a:r>
              <a:rPr lang="en-US" sz="2400" dirty="0"/>
              <a:t>Med HH income </a:t>
            </a:r>
          </a:p>
          <a:p>
            <a:r>
              <a:rPr lang="en-US" sz="2400" dirty="0"/>
              <a:t>% poverty </a:t>
            </a:r>
          </a:p>
          <a:p>
            <a:r>
              <a:rPr lang="en-US" sz="2400" dirty="0"/>
              <a:t>% renting </a:t>
            </a:r>
          </a:p>
          <a:p>
            <a:r>
              <a:rPr lang="en-US" sz="2400" dirty="0"/>
              <a:t>% uninsured </a:t>
            </a:r>
          </a:p>
          <a:p>
            <a:r>
              <a:rPr lang="en-US" sz="2400" dirty="0"/>
              <a:t>% unemployed </a:t>
            </a:r>
          </a:p>
          <a:p>
            <a:r>
              <a:rPr lang="en-US" sz="2400" dirty="0"/>
              <a:t>% HS or Less </a:t>
            </a:r>
          </a:p>
          <a:p>
            <a:r>
              <a:rPr lang="en-US" sz="2400" dirty="0"/>
              <a:t>% BA or Higher </a:t>
            </a:r>
          </a:p>
          <a:p>
            <a:r>
              <a:rPr lang="en-US" sz="2400" dirty="0"/>
              <a:t>% rural Population </a:t>
            </a:r>
          </a:p>
        </p:txBody>
      </p:sp>
      <p:sp>
        <p:nvSpPr>
          <p:cNvPr id="4" name="Rectangle 3">
            <a:extLst>
              <a:ext uri="{FF2B5EF4-FFF2-40B4-BE49-F238E27FC236}">
                <a16:creationId xmlns:a16="http://schemas.microsoft.com/office/drawing/2014/main" id="{27565C66-4674-42A6-ACAE-DF9C91A582C3}"/>
              </a:ext>
            </a:extLst>
          </p:cNvPr>
          <p:cNvSpPr/>
          <p:nvPr/>
        </p:nvSpPr>
        <p:spPr>
          <a:xfrm>
            <a:off x="8248492" y="6332622"/>
            <a:ext cx="2853666" cy="369332"/>
          </a:xfrm>
          <a:prstGeom prst="rect">
            <a:avLst/>
          </a:prstGeom>
        </p:spPr>
        <p:txBody>
          <a:bodyPr wrap="none">
            <a:spAutoFit/>
          </a:bodyPr>
          <a:lstStyle/>
          <a:p>
            <a:r>
              <a:rPr lang="en-US" dirty="0"/>
              <a:t>Sources: ACS 2015-2019 </a:t>
            </a:r>
          </a:p>
        </p:txBody>
      </p:sp>
    </p:spTree>
    <p:extLst>
      <p:ext uri="{BB962C8B-B14F-4D97-AF65-F5344CB8AC3E}">
        <p14:creationId xmlns:p14="http://schemas.microsoft.com/office/powerpoint/2010/main" val="107438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FDC746-5F3D-406D-81C5-5176993B5FDA}"/>
              </a:ext>
            </a:extLst>
          </p:cNvPr>
          <p:cNvPicPr>
            <a:picLocks noChangeAspect="1"/>
          </p:cNvPicPr>
          <p:nvPr/>
        </p:nvPicPr>
        <p:blipFill>
          <a:blip r:embed="rId2"/>
          <a:stretch>
            <a:fillRect/>
          </a:stretch>
        </p:blipFill>
        <p:spPr>
          <a:xfrm>
            <a:off x="2025618" y="-30480"/>
            <a:ext cx="9238043" cy="6858000"/>
          </a:xfrm>
          <a:prstGeom prst="rect">
            <a:avLst/>
          </a:prstGeom>
        </p:spPr>
      </p:pic>
    </p:spTree>
    <p:extLst>
      <p:ext uri="{BB962C8B-B14F-4D97-AF65-F5344CB8AC3E}">
        <p14:creationId xmlns:p14="http://schemas.microsoft.com/office/powerpoint/2010/main" val="129067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95A4-507E-4EB7-AE62-4801ABF417D0}"/>
              </a:ext>
            </a:extLst>
          </p:cNvPr>
          <p:cNvSpPr>
            <a:spLocks noGrp="1"/>
          </p:cNvSpPr>
          <p:nvPr>
            <p:ph type="title"/>
          </p:nvPr>
        </p:nvSpPr>
        <p:spPr>
          <a:xfrm>
            <a:off x="713232" y="15082"/>
            <a:ext cx="9692640" cy="1325562"/>
          </a:xfrm>
        </p:spPr>
        <p:txBody>
          <a:bodyPr/>
          <a:lstStyle/>
          <a:p>
            <a:r>
              <a:rPr lang="en-US" dirty="0"/>
              <a:t>Statistically Significant Correlations</a:t>
            </a:r>
          </a:p>
        </p:txBody>
      </p:sp>
      <p:sp>
        <p:nvSpPr>
          <p:cNvPr id="3" name="Content Placeholder 2">
            <a:extLst>
              <a:ext uri="{FF2B5EF4-FFF2-40B4-BE49-F238E27FC236}">
                <a16:creationId xmlns:a16="http://schemas.microsoft.com/office/drawing/2014/main" id="{E3E945B6-A2D3-4404-943B-08764E0C019D}"/>
              </a:ext>
            </a:extLst>
          </p:cNvPr>
          <p:cNvSpPr>
            <a:spLocks noGrp="1"/>
          </p:cNvSpPr>
          <p:nvPr>
            <p:ph idx="1"/>
          </p:nvPr>
        </p:nvSpPr>
        <p:spPr>
          <a:xfrm>
            <a:off x="1478689" y="1668544"/>
            <a:ext cx="8595360" cy="4351337"/>
          </a:xfrm>
        </p:spPr>
        <p:txBody>
          <a:bodyPr>
            <a:normAutofit/>
          </a:bodyPr>
          <a:lstStyle/>
          <a:p>
            <a:r>
              <a:rPr lang="en-US" sz="2400" dirty="0"/>
              <a:t>Greater likelihood of landfills in..</a:t>
            </a:r>
          </a:p>
          <a:p>
            <a:pPr lvl="1"/>
            <a:r>
              <a:rPr lang="en-US" sz="2000" dirty="0"/>
              <a:t>Block Groups with higher </a:t>
            </a:r>
            <a:r>
              <a:rPr lang="en-US" sz="2000" b="1" dirty="0"/>
              <a:t>Rural Population</a:t>
            </a:r>
            <a:endParaRPr lang="en-US" sz="2000" dirty="0"/>
          </a:p>
          <a:p>
            <a:pPr lvl="1"/>
            <a:r>
              <a:rPr lang="en-US" sz="2000" dirty="0"/>
              <a:t>Block Groups with higher </a:t>
            </a:r>
            <a:r>
              <a:rPr lang="en-US" sz="2000" b="1" dirty="0"/>
              <a:t>Black Population </a:t>
            </a:r>
            <a:r>
              <a:rPr lang="en-US" sz="2000" dirty="0"/>
              <a:t> </a:t>
            </a:r>
          </a:p>
          <a:p>
            <a:pPr lvl="1"/>
            <a:r>
              <a:rPr lang="en-US" sz="2000" dirty="0"/>
              <a:t>Block Groups with residents </a:t>
            </a:r>
            <a:r>
              <a:rPr lang="en-US" sz="2000" b="1" dirty="0"/>
              <a:t>over 65</a:t>
            </a:r>
            <a:r>
              <a:rPr lang="en-US" sz="2000" dirty="0"/>
              <a:t> </a:t>
            </a:r>
          </a:p>
          <a:p>
            <a:pPr lvl="1"/>
            <a:r>
              <a:rPr lang="en-US" sz="2000" dirty="0"/>
              <a:t>Block Groups with residents in </a:t>
            </a:r>
            <a:r>
              <a:rPr lang="en-US" sz="2000" b="1" dirty="0"/>
              <a:t>Poverty</a:t>
            </a:r>
            <a:r>
              <a:rPr lang="en-US" sz="2000" dirty="0"/>
              <a:t> </a:t>
            </a:r>
          </a:p>
          <a:p>
            <a:pPr lvl="1"/>
            <a:r>
              <a:rPr lang="en-US" sz="2000" dirty="0"/>
              <a:t>Block Groups with residents who are </a:t>
            </a:r>
            <a:r>
              <a:rPr lang="en-US" sz="2000" b="1" dirty="0"/>
              <a:t>Uninsured</a:t>
            </a:r>
            <a:r>
              <a:rPr lang="en-US" sz="2000" dirty="0"/>
              <a:t> </a:t>
            </a:r>
          </a:p>
          <a:p>
            <a:pPr lvl="1"/>
            <a:r>
              <a:rPr lang="en-US" sz="2000" dirty="0"/>
              <a:t>Block Groups with residents who have </a:t>
            </a:r>
            <a:r>
              <a:rPr lang="en-US" sz="2000" b="1" dirty="0"/>
              <a:t>Less than HS</a:t>
            </a:r>
            <a:endParaRPr lang="en-US" sz="2000" dirty="0"/>
          </a:p>
          <a:p>
            <a:r>
              <a:rPr lang="en-US" sz="2400" dirty="0"/>
              <a:t>Less likelihood of landfills in..</a:t>
            </a:r>
          </a:p>
          <a:p>
            <a:pPr lvl="1"/>
            <a:r>
              <a:rPr lang="en-US" sz="2000" dirty="0"/>
              <a:t>Block Groups with higher </a:t>
            </a:r>
            <a:r>
              <a:rPr lang="en-US" sz="2000" b="1" dirty="0"/>
              <a:t>Population density</a:t>
            </a:r>
            <a:endParaRPr lang="en-US" sz="2000" dirty="0"/>
          </a:p>
          <a:p>
            <a:pPr lvl="1"/>
            <a:r>
              <a:rPr lang="en-US" sz="2000" dirty="0"/>
              <a:t>Block Groups with higher </a:t>
            </a:r>
            <a:r>
              <a:rPr lang="en-US" sz="2000" b="1" dirty="0"/>
              <a:t>Median HH Income</a:t>
            </a:r>
            <a:endParaRPr lang="en-US" sz="2000" dirty="0"/>
          </a:p>
          <a:p>
            <a:pPr lvl="1"/>
            <a:r>
              <a:rPr lang="en-US" sz="2000" dirty="0"/>
              <a:t>Block Groups with residents who have </a:t>
            </a:r>
            <a:r>
              <a:rPr lang="en-US" sz="2000" b="1" dirty="0"/>
              <a:t>BA</a:t>
            </a:r>
            <a:endParaRPr lang="en-US" sz="2000" dirty="0"/>
          </a:p>
        </p:txBody>
      </p:sp>
    </p:spTree>
    <p:extLst>
      <p:ext uri="{BB962C8B-B14F-4D97-AF65-F5344CB8AC3E}">
        <p14:creationId xmlns:p14="http://schemas.microsoft.com/office/powerpoint/2010/main" val="187093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CDD89-D2AD-46CF-AF42-1BD58AD8B8E7}"/>
              </a:ext>
            </a:extLst>
          </p:cNvPr>
          <p:cNvSpPr>
            <a:spLocks noGrp="1"/>
          </p:cNvSpPr>
          <p:nvPr>
            <p:ph type="title"/>
          </p:nvPr>
        </p:nvSpPr>
        <p:spPr>
          <a:xfrm>
            <a:off x="254523" y="547889"/>
            <a:ext cx="10728269" cy="897432"/>
          </a:xfrm>
        </p:spPr>
        <p:txBody>
          <a:bodyPr>
            <a:normAutofit fontScale="90000"/>
          </a:bodyPr>
          <a:lstStyle/>
          <a:p>
            <a:r>
              <a:rPr lang="en-US" dirty="0"/>
              <a:t>Are black communities disproportionately impacted?</a:t>
            </a:r>
          </a:p>
        </p:txBody>
      </p:sp>
      <p:graphicFrame>
        <p:nvGraphicFramePr>
          <p:cNvPr id="8" name="Content Placeholder 7">
            <a:extLst>
              <a:ext uri="{FF2B5EF4-FFF2-40B4-BE49-F238E27FC236}">
                <a16:creationId xmlns:a16="http://schemas.microsoft.com/office/drawing/2014/main" id="{91E9BF84-AD44-4EAC-BCA8-DB7B11E4072F}"/>
              </a:ext>
            </a:extLst>
          </p:cNvPr>
          <p:cNvGraphicFramePr>
            <a:graphicFrameLocks noGrp="1"/>
          </p:cNvGraphicFramePr>
          <p:nvPr>
            <p:ph idx="1"/>
            <p:extLst>
              <p:ext uri="{D42A27DB-BD31-4B8C-83A1-F6EECF244321}">
                <p14:modId xmlns:p14="http://schemas.microsoft.com/office/powerpoint/2010/main" val="1116697873"/>
              </p:ext>
            </p:extLst>
          </p:nvPr>
        </p:nvGraphicFramePr>
        <p:xfrm>
          <a:off x="3305632" y="1788969"/>
          <a:ext cx="7412640" cy="4332323"/>
        </p:xfrm>
        <a:graphic>
          <a:graphicData uri="http://schemas.openxmlformats.org/drawingml/2006/table">
            <a:tbl>
              <a:tblPr>
                <a:tableStyleId>{D7AC3CCA-C797-4891-BE02-D94E43425B78}</a:tableStyleId>
              </a:tblPr>
              <a:tblGrid>
                <a:gridCol w="1134393">
                  <a:extLst>
                    <a:ext uri="{9D8B030D-6E8A-4147-A177-3AD203B41FA5}">
                      <a16:colId xmlns:a16="http://schemas.microsoft.com/office/drawing/2014/main" val="3292517254"/>
                    </a:ext>
                  </a:extLst>
                </a:gridCol>
                <a:gridCol w="1623375">
                  <a:extLst>
                    <a:ext uri="{9D8B030D-6E8A-4147-A177-3AD203B41FA5}">
                      <a16:colId xmlns:a16="http://schemas.microsoft.com/office/drawing/2014/main" val="899732964"/>
                    </a:ext>
                  </a:extLst>
                </a:gridCol>
                <a:gridCol w="775812">
                  <a:extLst>
                    <a:ext uri="{9D8B030D-6E8A-4147-A177-3AD203B41FA5}">
                      <a16:colId xmlns:a16="http://schemas.microsoft.com/office/drawing/2014/main" val="2690287763"/>
                    </a:ext>
                  </a:extLst>
                </a:gridCol>
                <a:gridCol w="775812">
                  <a:extLst>
                    <a:ext uri="{9D8B030D-6E8A-4147-A177-3AD203B41FA5}">
                      <a16:colId xmlns:a16="http://schemas.microsoft.com/office/drawing/2014/main" val="2856005762"/>
                    </a:ext>
                  </a:extLst>
                </a:gridCol>
                <a:gridCol w="775812">
                  <a:extLst>
                    <a:ext uri="{9D8B030D-6E8A-4147-A177-3AD203B41FA5}">
                      <a16:colId xmlns:a16="http://schemas.microsoft.com/office/drawing/2014/main" val="3006406019"/>
                    </a:ext>
                  </a:extLst>
                </a:gridCol>
                <a:gridCol w="775812">
                  <a:extLst>
                    <a:ext uri="{9D8B030D-6E8A-4147-A177-3AD203B41FA5}">
                      <a16:colId xmlns:a16="http://schemas.microsoft.com/office/drawing/2014/main" val="3579337636"/>
                    </a:ext>
                  </a:extLst>
                </a:gridCol>
                <a:gridCol w="775812">
                  <a:extLst>
                    <a:ext uri="{9D8B030D-6E8A-4147-A177-3AD203B41FA5}">
                      <a16:colId xmlns:a16="http://schemas.microsoft.com/office/drawing/2014/main" val="2496505713"/>
                    </a:ext>
                  </a:extLst>
                </a:gridCol>
                <a:gridCol w="775812">
                  <a:extLst>
                    <a:ext uri="{9D8B030D-6E8A-4147-A177-3AD203B41FA5}">
                      <a16:colId xmlns:a16="http://schemas.microsoft.com/office/drawing/2014/main" val="1236079011"/>
                    </a:ext>
                  </a:extLst>
                </a:gridCol>
              </a:tblGrid>
              <a:tr h="221818">
                <a:tc gridSpan="8">
                  <a:txBody>
                    <a:bodyPr/>
                    <a:lstStyle/>
                    <a:p>
                      <a:pPr marL="38100" marR="38100" algn="ctr">
                        <a:lnSpc>
                          <a:spcPts val="1600"/>
                        </a:lnSpc>
                        <a:spcBef>
                          <a:spcPts val="0"/>
                        </a:spcBef>
                        <a:spcAft>
                          <a:spcPts val="0"/>
                        </a:spcAft>
                      </a:pPr>
                      <a:r>
                        <a:rPr lang="en-US" sz="1800">
                          <a:effectLst/>
                        </a:rPr>
                        <a:t>Variables in the Equation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2267921"/>
                  </a:ext>
                </a:extLst>
              </a:tr>
              <a:tr h="219044">
                <a:tc gridSpan="2">
                  <a:txBody>
                    <a:bodyPr/>
                    <a:lstStyle/>
                    <a:p>
                      <a:pPr marL="0" marR="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200">
                          <a:effectLst/>
                        </a:rPr>
                        <a:t>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200">
                          <a:effectLst/>
                        </a:rPr>
                        <a:t>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200">
                          <a:effectLst/>
                        </a:rPr>
                        <a:t>Wald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200">
                          <a:effectLst/>
                        </a:rPr>
                        <a:t>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200">
                          <a:effectLst/>
                        </a:rPr>
                        <a:t>Sig.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200">
                          <a:effectLst/>
                        </a:rPr>
                        <a:t>Exp(B)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682845365"/>
                  </a:ext>
                </a:extLst>
              </a:tr>
              <a:tr h="281956">
                <a:tc rowSpan="14">
                  <a:txBody>
                    <a:bodyPr/>
                    <a:lstStyle/>
                    <a:p>
                      <a:pPr marL="38100" marR="38100">
                        <a:lnSpc>
                          <a:spcPts val="1600"/>
                        </a:lnSpc>
                        <a:spcBef>
                          <a:spcPts val="0"/>
                        </a:spcBef>
                        <a:spcAft>
                          <a:spcPts val="0"/>
                        </a:spcAft>
                      </a:pPr>
                      <a:r>
                        <a:rPr lang="en-US" sz="1200">
                          <a:effectLst/>
                        </a:rPr>
                        <a:t>Step 1</a:t>
                      </a:r>
                      <a:r>
                        <a:rPr lang="en-US" sz="1200" baseline="30000">
                          <a:effectLst/>
                        </a:rPr>
                        <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200" b="0" dirty="0">
                          <a:effectLst/>
                        </a:rPr>
                        <a:t>population density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-0.00093</a:t>
                      </a:r>
                    </a:p>
                  </a:txBody>
                  <a:tcPr marL="9525" marR="9525" marT="9525" marB="0"/>
                </a:tc>
                <a:tc>
                  <a:txBody>
                    <a:bodyPr/>
                    <a:lstStyle/>
                    <a:p>
                      <a:pPr marL="38100" marR="38100" algn="r">
                        <a:lnSpc>
                          <a:spcPts val="1600"/>
                        </a:lnSpc>
                        <a:spcBef>
                          <a:spcPts val="0"/>
                        </a:spcBef>
                        <a:spcAft>
                          <a:spcPts val="0"/>
                        </a:spcAft>
                      </a:pPr>
                      <a:r>
                        <a:rPr lang="en-US" sz="1200" dirty="0">
                          <a:effectLst/>
                        </a:rPr>
                        <a:t>.000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105.706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22640284"/>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b="1" dirty="0">
                          <a:effectLst/>
                          <a:highlight>
                            <a:srgbClr val="FFFF00"/>
                          </a:highlight>
                        </a:rPr>
                        <a:t>%black</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0.00627</a:t>
                      </a:r>
                    </a:p>
                  </a:txBody>
                  <a:tcPr marL="9525" marR="9525" marT="9525" marB="0"/>
                </a:tc>
                <a:tc>
                  <a:txBody>
                    <a:bodyPr/>
                    <a:lstStyle/>
                    <a:p>
                      <a:pPr marL="38100" marR="38100" algn="r">
                        <a:lnSpc>
                          <a:spcPts val="1600"/>
                        </a:lnSpc>
                        <a:spcBef>
                          <a:spcPts val="0"/>
                        </a:spcBef>
                        <a:spcAft>
                          <a:spcPts val="0"/>
                        </a:spcAft>
                      </a:pPr>
                      <a:r>
                        <a:rPr lang="en-US" sz="1200" b="0" dirty="0">
                          <a:effectLst/>
                        </a:rPr>
                        <a:t>.002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7.222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1">
                          <a:effectLst/>
                          <a:highlight>
                            <a:srgbClr val="FFFF00"/>
                          </a:highlight>
                        </a:rPr>
                        <a:t>.007</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1">
                          <a:effectLst/>
                          <a:highlight>
                            <a:srgbClr val="FFFF00"/>
                          </a:highlight>
                        </a:rPr>
                        <a:t>1.006</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04780390"/>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dirty="0">
                          <a:effectLst/>
                        </a:rPr>
                        <a:t>% Hispanic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-0.00058</a:t>
                      </a:r>
                    </a:p>
                  </a:txBody>
                  <a:tcPr marL="9525" marR="9525" marT="9525" marB="0"/>
                </a:tc>
                <a:tc>
                  <a:txBody>
                    <a:bodyPr/>
                    <a:lstStyle/>
                    <a:p>
                      <a:pPr marL="38100" marR="38100" algn="r">
                        <a:lnSpc>
                          <a:spcPts val="1600"/>
                        </a:lnSpc>
                        <a:spcBef>
                          <a:spcPts val="0"/>
                        </a:spcBef>
                        <a:spcAft>
                          <a:spcPts val="0"/>
                        </a:spcAft>
                      </a:pPr>
                      <a:r>
                        <a:rPr lang="en-US" sz="1200" b="0">
                          <a:effectLst/>
                        </a:rPr>
                        <a:t>.005</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.012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.913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.999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86440126"/>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%children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0.00968</a:t>
                      </a:r>
                    </a:p>
                  </a:txBody>
                  <a:tcPr marL="9525" marR="9525" marT="9525" marB="0"/>
                </a:tc>
                <a:tc>
                  <a:txBody>
                    <a:bodyPr/>
                    <a:lstStyle/>
                    <a:p>
                      <a:pPr marL="38100" marR="38100" algn="r">
                        <a:lnSpc>
                          <a:spcPts val="1600"/>
                        </a:lnSpc>
                        <a:spcBef>
                          <a:spcPts val="0"/>
                        </a:spcBef>
                        <a:spcAft>
                          <a:spcPts val="0"/>
                        </a:spcAft>
                      </a:pPr>
                      <a:r>
                        <a:rPr lang="en-US" sz="1200" b="0">
                          <a:effectLst/>
                        </a:rPr>
                        <a:t>.007</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a:effectLst/>
                        </a:rPr>
                        <a:t>1.786</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1.010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70831492"/>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%over 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-0.00189</a:t>
                      </a:r>
                    </a:p>
                  </a:txBody>
                  <a:tcPr marL="9525" marR="9525" marT="9525" marB="0"/>
                </a:tc>
                <a:tc>
                  <a:txBody>
                    <a:bodyPr/>
                    <a:lstStyle/>
                    <a:p>
                      <a:pPr marL="38100" marR="38100" algn="r">
                        <a:lnSpc>
                          <a:spcPts val="1600"/>
                        </a:lnSpc>
                        <a:spcBef>
                          <a:spcPts val="0"/>
                        </a:spcBef>
                        <a:spcAft>
                          <a:spcPts val="0"/>
                        </a:spcAft>
                      </a:pPr>
                      <a:r>
                        <a:rPr lang="en-US" sz="1200" b="0">
                          <a:effectLst/>
                        </a:rPr>
                        <a:t>.007</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a:effectLst/>
                        </a:rPr>
                        <a:t>.083</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.773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.998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41640070"/>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b="0" dirty="0" err="1">
                          <a:effectLst/>
                        </a:rPr>
                        <a:t>medHHincome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-0.00001</a:t>
                      </a:r>
                    </a:p>
                  </a:txBody>
                  <a:tcPr marL="9525" marR="9525" marT="9525" marB="0"/>
                </a:tc>
                <a:tc>
                  <a:txBody>
                    <a:bodyPr/>
                    <a:lstStyle/>
                    <a:p>
                      <a:pPr marL="38100" marR="38100" algn="r">
                        <a:lnSpc>
                          <a:spcPts val="1600"/>
                        </a:lnSpc>
                        <a:spcBef>
                          <a:spcPts val="0"/>
                        </a:spcBef>
                        <a:spcAft>
                          <a:spcPts val="0"/>
                        </a:spcAft>
                      </a:pPr>
                      <a:r>
                        <a:rPr lang="en-US" sz="1200" b="0" dirty="0">
                          <a:effectLst/>
                        </a:rPr>
                        <a:t>.000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8.288</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.004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b="0" dirty="0">
                          <a:effectLst/>
                        </a:rPr>
                        <a:t>1.000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80751596"/>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%poverty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0.00846</a:t>
                      </a:r>
                    </a:p>
                  </a:txBody>
                  <a:tcPr marL="9525" marR="9525" marT="9525" marB="0"/>
                </a:tc>
                <a:tc>
                  <a:txBody>
                    <a:bodyPr/>
                    <a:lstStyle/>
                    <a:p>
                      <a:pPr marL="38100" marR="38100" algn="r">
                        <a:lnSpc>
                          <a:spcPts val="1600"/>
                        </a:lnSpc>
                        <a:spcBef>
                          <a:spcPts val="0"/>
                        </a:spcBef>
                        <a:spcAft>
                          <a:spcPts val="0"/>
                        </a:spcAft>
                      </a:pPr>
                      <a:r>
                        <a:rPr lang="en-US" sz="1200">
                          <a:effectLst/>
                        </a:rPr>
                        <a:t>.005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2.384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1.008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75697149"/>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%renting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0.00665</a:t>
                      </a:r>
                    </a:p>
                  </a:txBody>
                  <a:tcPr marL="9525" marR="9525" marT="9525" marB="0"/>
                </a:tc>
                <a:tc>
                  <a:txBody>
                    <a:bodyPr/>
                    <a:lstStyle/>
                    <a:p>
                      <a:pPr marL="38100" marR="38100" algn="r">
                        <a:lnSpc>
                          <a:spcPts val="1600"/>
                        </a:lnSpc>
                        <a:spcBef>
                          <a:spcPts val="0"/>
                        </a:spcBef>
                        <a:spcAft>
                          <a:spcPts val="0"/>
                        </a:spcAft>
                      </a:pPr>
                      <a:r>
                        <a:rPr lang="en-US" sz="1200">
                          <a:effectLst/>
                        </a:rPr>
                        <a:t>.004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3.436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.064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1.007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08848504"/>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%uninsured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-0.00063</a:t>
                      </a:r>
                    </a:p>
                  </a:txBody>
                  <a:tcPr marL="9525" marR="9525" marT="9525" marB="0"/>
                </a:tc>
                <a:tc>
                  <a:txBody>
                    <a:bodyPr/>
                    <a:lstStyle/>
                    <a:p>
                      <a:pPr marL="38100" marR="38100" algn="r">
                        <a:lnSpc>
                          <a:spcPts val="1600"/>
                        </a:lnSpc>
                        <a:spcBef>
                          <a:spcPts val="0"/>
                        </a:spcBef>
                        <a:spcAft>
                          <a:spcPts val="0"/>
                        </a:spcAft>
                      </a:pPr>
                      <a:r>
                        <a:rPr lang="en-US" sz="1200">
                          <a:effectLst/>
                        </a:rPr>
                        <a:t>.008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.939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9792067"/>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%unemployed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-0.00054</a:t>
                      </a:r>
                    </a:p>
                  </a:txBody>
                  <a:tcPr marL="9525" marR="9525" marT="9525" marB="0"/>
                </a:tc>
                <a:tc>
                  <a:txBody>
                    <a:bodyPr/>
                    <a:lstStyle/>
                    <a:p>
                      <a:pPr marL="38100" marR="38100" algn="r">
                        <a:lnSpc>
                          <a:spcPts val="1600"/>
                        </a:lnSpc>
                        <a:spcBef>
                          <a:spcPts val="0"/>
                        </a:spcBef>
                        <a:spcAft>
                          <a:spcPts val="0"/>
                        </a:spcAft>
                      </a:pPr>
                      <a:r>
                        <a:rPr lang="en-US" sz="1200">
                          <a:effectLst/>
                        </a:rPr>
                        <a:t>.001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.365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.545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99447908"/>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%HS or Less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0.00292</a:t>
                      </a:r>
                    </a:p>
                  </a:txBody>
                  <a:tcPr marL="9525" marR="9525" marT="9525" marB="0"/>
                </a:tc>
                <a:tc>
                  <a:txBody>
                    <a:bodyPr/>
                    <a:lstStyle/>
                    <a:p>
                      <a:pPr marL="38100" marR="38100" algn="r">
                        <a:lnSpc>
                          <a:spcPts val="1600"/>
                        </a:lnSpc>
                        <a:spcBef>
                          <a:spcPts val="0"/>
                        </a:spcBef>
                        <a:spcAft>
                          <a:spcPts val="0"/>
                        </a:spcAft>
                      </a:pPr>
                      <a:r>
                        <a:rPr lang="en-US" sz="1200" dirty="0">
                          <a:effectLst/>
                        </a:rPr>
                        <a:t>.005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.286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.593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1.003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05751025"/>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%BA or Higher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0.01154</a:t>
                      </a:r>
                    </a:p>
                  </a:txBody>
                  <a:tcPr marL="9525" marR="9525" marT="9525" marB="0"/>
                </a:tc>
                <a:tc>
                  <a:txBody>
                    <a:bodyPr/>
                    <a:lstStyle/>
                    <a:p>
                      <a:pPr marL="38100" marR="38100" algn="r">
                        <a:lnSpc>
                          <a:spcPts val="1600"/>
                        </a:lnSpc>
                        <a:spcBef>
                          <a:spcPts val="0"/>
                        </a:spcBef>
                        <a:spcAft>
                          <a:spcPts val="0"/>
                        </a:spcAft>
                      </a:pPr>
                      <a:r>
                        <a:rPr lang="en-US" sz="1200">
                          <a:effectLst/>
                        </a:rPr>
                        <a:t>.006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3.674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.055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62615940"/>
                  </a:ext>
                </a:extLst>
              </a:tr>
              <a:tr h="255366">
                <a:tc vMerge="1">
                  <a:txBody>
                    <a:bodyPr/>
                    <a:lstStyle/>
                    <a:p>
                      <a:endParaRPr lang="en-US"/>
                    </a:p>
                  </a:txBody>
                  <a:tcPr/>
                </a:tc>
                <a:tc>
                  <a:txBody>
                    <a:bodyPr/>
                    <a:lstStyle/>
                    <a:p>
                      <a:pPr marL="38100" marR="38100">
                        <a:lnSpc>
                          <a:spcPts val="1600"/>
                        </a:lnSpc>
                        <a:spcBef>
                          <a:spcPts val="0"/>
                        </a:spcBef>
                        <a:spcAft>
                          <a:spcPts val="0"/>
                        </a:spcAft>
                      </a:pPr>
                      <a:r>
                        <a:rPr lang="en-US" sz="1200">
                          <a:effectLst/>
                        </a:rPr>
                        <a:t>%rural Population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1200" b="0" i="0" u="none" strike="noStrike" dirty="0">
                          <a:solidFill>
                            <a:schemeClr val="tx1"/>
                          </a:solidFill>
                          <a:effectLst/>
                          <a:latin typeface="+mn-lt"/>
                        </a:rPr>
                        <a:t>-0.00030</a:t>
                      </a:r>
                    </a:p>
                  </a:txBody>
                  <a:tcPr marL="9525" marR="9525" marT="9525" marB="0"/>
                </a:tc>
                <a:tc>
                  <a:txBody>
                    <a:bodyPr/>
                    <a:lstStyle/>
                    <a:p>
                      <a:pPr marL="38100" marR="38100" algn="r">
                        <a:lnSpc>
                          <a:spcPts val="1600"/>
                        </a:lnSpc>
                        <a:spcBef>
                          <a:spcPts val="0"/>
                        </a:spcBef>
                        <a:spcAft>
                          <a:spcPts val="0"/>
                        </a:spcAft>
                      </a:pPr>
                      <a:r>
                        <a:rPr lang="en-US" sz="1200">
                          <a:effectLst/>
                        </a:rPr>
                        <a:t>.002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.038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.845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35447779"/>
                  </a:ext>
                </a:extLst>
              </a:tr>
              <a:tr h="214169">
                <a:tc vMerge="1">
                  <a:txBody>
                    <a:bodyPr/>
                    <a:lstStyle/>
                    <a:p>
                      <a:endParaRPr lang="en-US"/>
                    </a:p>
                  </a:txBody>
                  <a:tcPr/>
                </a:tc>
                <a:tc>
                  <a:txBody>
                    <a:bodyPr/>
                    <a:lstStyle/>
                    <a:p>
                      <a:pPr marL="38100" marR="38100">
                        <a:lnSpc>
                          <a:spcPts val="1600"/>
                        </a:lnSpc>
                        <a:spcBef>
                          <a:spcPts val="0"/>
                        </a:spcBef>
                        <a:spcAft>
                          <a:spcPts val="0"/>
                        </a:spcAft>
                      </a:pPr>
                      <a:r>
                        <a:rPr lang="en-US" sz="1200">
                          <a:effectLst/>
                        </a:rPr>
                        <a:t>Constant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-1.850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.520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12.634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200">
                          <a:effectLst/>
                        </a:rPr>
                        <a:t>.157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0589587"/>
                  </a:ext>
                </a:extLst>
              </a:tr>
              <a:tr h="694100">
                <a:tc gridSpan="8">
                  <a:txBody>
                    <a:bodyPr/>
                    <a:lstStyle/>
                    <a:p>
                      <a:pPr marL="38100" marR="38100">
                        <a:lnSpc>
                          <a:spcPts val="1600"/>
                        </a:lnSpc>
                        <a:spcBef>
                          <a:spcPts val="0"/>
                        </a:spcBef>
                        <a:spcAft>
                          <a:spcPts val="0"/>
                        </a:spcAft>
                      </a:pPr>
                      <a:r>
                        <a:rPr lang="en-US" sz="1200" dirty="0">
                          <a:effectLst/>
                        </a:rPr>
                        <a:t>a. Variable(s) entered on step 1: population density, %black, %Hispanic, %children, %over 65, </a:t>
                      </a:r>
                      <a:r>
                        <a:rPr lang="en-US" sz="1200" dirty="0" err="1">
                          <a:effectLst/>
                        </a:rPr>
                        <a:t>medHHincome</a:t>
                      </a:r>
                      <a:r>
                        <a:rPr lang="en-US" sz="1200" dirty="0">
                          <a:effectLst/>
                        </a:rPr>
                        <a:t>, %poverty, %renting, %uninsured, %unemployed, %HS or Less, %BA or Higher, %rural Population.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1358936"/>
                  </a:ext>
                </a:extLst>
              </a:tr>
            </a:tbl>
          </a:graphicData>
        </a:graphic>
      </p:graphicFrame>
      <p:sp>
        <p:nvSpPr>
          <p:cNvPr id="9" name="Rectangle 8">
            <a:extLst>
              <a:ext uri="{FF2B5EF4-FFF2-40B4-BE49-F238E27FC236}">
                <a16:creationId xmlns:a16="http://schemas.microsoft.com/office/drawing/2014/main" id="{4990AE22-5E14-4730-8E1D-BE9C923DC98A}"/>
              </a:ext>
            </a:extLst>
          </p:cNvPr>
          <p:cNvSpPr/>
          <p:nvPr/>
        </p:nvSpPr>
        <p:spPr>
          <a:xfrm>
            <a:off x="329938" y="1996359"/>
            <a:ext cx="2856322" cy="3416320"/>
          </a:xfrm>
          <a:prstGeom prst="rect">
            <a:avLst/>
          </a:prstGeom>
        </p:spPr>
        <p:txBody>
          <a:bodyPr wrap="square">
            <a:spAutoFit/>
          </a:bodyPr>
          <a:lstStyle/>
          <a:p>
            <a:r>
              <a:rPr lang="en-US" dirty="0"/>
              <a:t>When all variables are taken into consideration together, we see that the likelihood of having a PRLF in a particular community increases about 1% for every 1% increase in the black population when accounting for other socioeconomic conditions.</a:t>
            </a:r>
          </a:p>
        </p:txBody>
      </p:sp>
      <p:sp>
        <p:nvSpPr>
          <p:cNvPr id="11" name="Rectangle 10">
            <a:extLst>
              <a:ext uri="{FF2B5EF4-FFF2-40B4-BE49-F238E27FC236}">
                <a16:creationId xmlns:a16="http://schemas.microsoft.com/office/drawing/2014/main" id="{0E527CF1-D6BF-482E-A118-4FB463BBBCCD}"/>
              </a:ext>
            </a:extLst>
          </p:cNvPr>
          <p:cNvSpPr/>
          <p:nvPr/>
        </p:nvSpPr>
        <p:spPr>
          <a:xfrm>
            <a:off x="7931957" y="6341970"/>
            <a:ext cx="3050835" cy="369332"/>
          </a:xfrm>
          <a:prstGeom prst="rect">
            <a:avLst/>
          </a:prstGeom>
        </p:spPr>
        <p:txBody>
          <a:bodyPr wrap="none">
            <a:spAutoFit/>
          </a:bodyPr>
          <a:lstStyle/>
          <a:p>
            <a:r>
              <a:rPr lang="en-US" dirty="0"/>
              <a:t>Binary Logistic Regression</a:t>
            </a:r>
          </a:p>
        </p:txBody>
      </p:sp>
    </p:spTree>
    <p:extLst>
      <p:ext uri="{BB962C8B-B14F-4D97-AF65-F5344CB8AC3E}">
        <p14:creationId xmlns:p14="http://schemas.microsoft.com/office/powerpoint/2010/main" val="131092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D5D6-A22D-48D4-AE50-E362F82A962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DC353C9-11DD-4B68-BC76-A91E07E802A5}"/>
              </a:ext>
            </a:extLst>
          </p:cNvPr>
          <p:cNvSpPr>
            <a:spLocks noGrp="1"/>
          </p:cNvSpPr>
          <p:nvPr>
            <p:ph idx="1"/>
          </p:nvPr>
        </p:nvSpPr>
        <p:spPr/>
        <p:txBody>
          <a:bodyPr>
            <a:normAutofit fontScale="85000" lnSpcReduction="20000"/>
          </a:bodyPr>
          <a:lstStyle/>
          <a:p>
            <a:r>
              <a:rPr lang="en-US" sz="2400" dirty="0"/>
              <a:t>Cottage Grove/ Willow Oaks is not a unique case</a:t>
            </a:r>
          </a:p>
          <a:p>
            <a:r>
              <a:rPr lang="en-US" sz="2400" dirty="0"/>
              <a:t>While 19.4% of block groups are ‘underserved,’ 37.6% of PRLFs are in these </a:t>
            </a:r>
            <a:r>
              <a:rPr lang="en-US" sz="2400" dirty="0" err="1"/>
              <a:t>communites</a:t>
            </a:r>
            <a:r>
              <a:rPr lang="en-US" sz="2400" dirty="0"/>
              <a:t> – twice as many as would be expected if all things were equal.</a:t>
            </a:r>
          </a:p>
          <a:p>
            <a:r>
              <a:rPr lang="en-US" sz="2400" dirty="0"/>
              <a:t>Across the state in urban AND rural communities, poor communities of color are disproportionately impacted by PRLFs.</a:t>
            </a:r>
          </a:p>
          <a:p>
            <a:r>
              <a:rPr lang="en-US" sz="2400" dirty="0"/>
              <a:t>In urban, high population density, underserved areas addressing PRLFs presents additional challenges: </a:t>
            </a:r>
          </a:p>
          <a:p>
            <a:pPr lvl="1"/>
            <a:r>
              <a:rPr lang="en-US" sz="2000" dirty="0"/>
              <a:t>historical racial injustices, </a:t>
            </a:r>
          </a:p>
          <a:p>
            <a:pPr lvl="1"/>
            <a:r>
              <a:rPr lang="en-US" sz="2000" dirty="0"/>
              <a:t>trust and community engagement in the process, as well as </a:t>
            </a:r>
          </a:p>
          <a:p>
            <a:pPr lvl="1"/>
            <a:r>
              <a:rPr lang="en-US" sz="2000" dirty="0"/>
              <a:t>the engineering challenges to remediate in a way that leaves the land safe residents in the future.</a:t>
            </a:r>
          </a:p>
          <a:p>
            <a:r>
              <a:rPr lang="en-US" sz="2400" dirty="0"/>
              <a:t>Addressing the environmental concerns cannot be done without recognizing the historical issues and disproportionate impact.</a:t>
            </a:r>
          </a:p>
        </p:txBody>
      </p:sp>
    </p:spTree>
    <p:extLst>
      <p:ext uri="{BB962C8B-B14F-4D97-AF65-F5344CB8AC3E}">
        <p14:creationId xmlns:p14="http://schemas.microsoft.com/office/powerpoint/2010/main" val="55830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DCC834C-8439-4CC9-9E61-66ACD200353A}"/>
              </a:ext>
            </a:extLst>
          </p:cNvPr>
          <p:cNvSpPr txBox="1">
            <a:spLocks/>
          </p:cNvSpPr>
          <p:nvPr/>
        </p:nvSpPr>
        <p:spPr>
          <a:xfrm>
            <a:off x="173149" y="579496"/>
            <a:ext cx="3359519" cy="56219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b="1" dirty="0">
                <a:solidFill>
                  <a:schemeClr val="tx1"/>
                </a:solidFill>
              </a:rPr>
              <a:t>1922:</a:t>
            </a:r>
            <a:r>
              <a:rPr lang="en-US" sz="2400" dirty="0">
                <a:solidFill>
                  <a:schemeClr val="tx1"/>
                </a:solidFill>
              </a:rPr>
              <a:t> City Council of Greensboro announced its plan to construct a new incinerator on the South Buffalo Creek.</a:t>
            </a:r>
          </a:p>
          <a:p>
            <a:pPr fontAlgn="base"/>
            <a:r>
              <a:rPr lang="en-US" sz="2400" b="1" dirty="0">
                <a:solidFill>
                  <a:schemeClr val="tx1"/>
                </a:solidFill>
              </a:rPr>
              <a:t>1922: </a:t>
            </a:r>
            <a:r>
              <a:rPr lang="en-US" sz="2400" dirty="0">
                <a:solidFill>
                  <a:schemeClr val="tx1"/>
                </a:solidFill>
              </a:rPr>
              <a:t>South Greensboro </a:t>
            </a:r>
            <a:r>
              <a:rPr lang="en-US" sz="2400" b="1" u="sng" dirty="0">
                <a:solidFill>
                  <a:schemeClr val="tx1"/>
                </a:solidFill>
              </a:rPr>
              <a:t>petitioned against the decision, 300 to 400 people</a:t>
            </a:r>
            <a:r>
              <a:rPr lang="en-US" sz="2400" dirty="0">
                <a:solidFill>
                  <a:schemeClr val="tx1"/>
                </a:solidFill>
              </a:rPr>
              <a:t>, mainly women, met in local schoolhouse to oppose </a:t>
            </a:r>
          </a:p>
        </p:txBody>
      </p:sp>
      <p:grpSp>
        <p:nvGrpSpPr>
          <p:cNvPr id="4" name="Group 3">
            <a:extLst>
              <a:ext uri="{FF2B5EF4-FFF2-40B4-BE49-F238E27FC236}">
                <a16:creationId xmlns:a16="http://schemas.microsoft.com/office/drawing/2014/main" id="{1D1F4F1B-A090-4747-8535-3A8D2AE9F7CD}"/>
              </a:ext>
            </a:extLst>
          </p:cNvPr>
          <p:cNvGrpSpPr/>
          <p:nvPr/>
        </p:nvGrpSpPr>
        <p:grpSpPr>
          <a:xfrm>
            <a:off x="3532668" y="477234"/>
            <a:ext cx="7677199" cy="5426856"/>
            <a:chOff x="3447947" y="691746"/>
            <a:chExt cx="8610637" cy="5939666"/>
          </a:xfrm>
        </p:grpSpPr>
        <p:sp>
          <p:nvSpPr>
            <p:cNvPr id="3" name="Rectangle 2">
              <a:extLst>
                <a:ext uri="{FF2B5EF4-FFF2-40B4-BE49-F238E27FC236}">
                  <a16:creationId xmlns:a16="http://schemas.microsoft.com/office/drawing/2014/main" id="{82D9DD6E-6FD0-44B9-A011-B6DA65EE8269}"/>
                </a:ext>
              </a:extLst>
            </p:cNvPr>
            <p:cNvSpPr/>
            <p:nvPr/>
          </p:nvSpPr>
          <p:spPr>
            <a:xfrm>
              <a:off x="3447947" y="691746"/>
              <a:ext cx="8590579" cy="590194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2CC9E0A-C866-49E0-B0D4-064445A5503D}"/>
                </a:ext>
              </a:extLst>
            </p:cNvPr>
            <p:cNvPicPr>
              <a:picLocks noChangeAspect="1"/>
            </p:cNvPicPr>
            <p:nvPr/>
          </p:nvPicPr>
          <p:blipFill>
            <a:blip r:embed="rId3">
              <a:duotone>
                <a:prstClr val="black"/>
                <a:srgbClr val="D9C3A5">
                  <a:tint val="50000"/>
                  <a:satMod val="180000"/>
                </a:srgbClr>
              </a:duotone>
            </a:blip>
            <a:stretch>
              <a:fillRect/>
            </a:stretch>
          </p:blipFill>
          <p:spPr>
            <a:xfrm>
              <a:off x="6142179" y="1875267"/>
              <a:ext cx="2697021" cy="1230886"/>
            </a:xfrm>
            <a:prstGeom prst="rect">
              <a:avLst/>
            </a:prstGeom>
          </p:spPr>
        </p:pic>
        <p:pic>
          <p:nvPicPr>
            <p:cNvPr id="5" name="Picture 4">
              <a:extLst>
                <a:ext uri="{FF2B5EF4-FFF2-40B4-BE49-F238E27FC236}">
                  <a16:creationId xmlns:a16="http://schemas.microsoft.com/office/drawing/2014/main" id="{6F1B771C-186A-4F2F-BDFB-3030D9184EF2}"/>
                </a:ext>
              </a:extLst>
            </p:cNvPr>
            <p:cNvPicPr>
              <a:picLocks noChangeAspect="1"/>
            </p:cNvPicPr>
            <p:nvPr/>
          </p:nvPicPr>
          <p:blipFill>
            <a:blip r:embed="rId4">
              <a:duotone>
                <a:prstClr val="black"/>
                <a:srgbClr val="D9C3A5">
                  <a:tint val="50000"/>
                  <a:satMod val="180000"/>
                </a:srgbClr>
              </a:duotone>
            </a:blip>
            <a:stretch>
              <a:fillRect/>
            </a:stretch>
          </p:blipFill>
          <p:spPr>
            <a:xfrm>
              <a:off x="8996775" y="1828844"/>
              <a:ext cx="3041751" cy="4802568"/>
            </a:xfrm>
            <a:prstGeom prst="rect">
              <a:avLst/>
            </a:prstGeom>
          </p:spPr>
        </p:pic>
        <p:pic>
          <p:nvPicPr>
            <p:cNvPr id="6" name="Picture 5">
              <a:extLst>
                <a:ext uri="{FF2B5EF4-FFF2-40B4-BE49-F238E27FC236}">
                  <a16:creationId xmlns:a16="http://schemas.microsoft.com/office/drawing/2014/main" id="{03DDF435-C8CC-460F-8E27-1B65D30E3965}"/>
                </a:ext>
              </a:extLst>
            </p:cNvPr>
            <p:cNvPicPr>
              <a:picLocks noChangeAspect="1"/>
            </p:cNvPicPr>
            <p:nvPr/>
          </p:nvPicPr>
          <p:blipFill>
            <a:blip r:embed="rId5">
              <a:duotone>
                <a:prstClr val="black"/>
                <a:srgbClr val="D9C3A5">
                  <a:tint val="50000"/>
                  <a:satMod val="180000"/>
                </a:srgbClr>
              </a:duotone>
            </a:blip>
            <a:stretch>
              <a:fillRect/>
            </a:stretch>
          </p:blipFill>
          <p:spPr>
            <a:xfrm>
              <a:off x="6142179" y="3318556"/>
              <a:ext cx="2697021" cy="3297846"/>
            </a:xfrm>
            <a:prstGeom prst="rect">
              <a:avLst/>
            </a:prstGeom>
          </p:spPr>
        </p:pic>
        <p:pic>
          <p:nvPicPr>
            <p:cNvPr id="7" name="Picture 6">
              <a:extLst>
                <a:ext uri="{FF2B5EF4-FFF2-40B4-BE49-F238E27FC236}">
                  <a16:creationId xmlns:a16="http://schemas.microsoft.com/office/drawing/2014/main" id="{23C41265-3318-4C47-98AA-3C6DC98C1D06}"/>
                </a:ext>
              </a:extLst>
            </p:cNvPr>
            <p:cNvPicPr>
              <a:picLocks noChangeAspect="1"/>
            </p:cNvPicPr>
            <p:nvPr/>
          </p:nvPicPr>
          <p:blipFill>
            <a:blip r:embed="rId6">
              <a:duotone>
                <a:prstClr val="black"/>
                <a:srgbClr val="D9C3A5">
                  <a:tint val="50000"/>
                  <a:satMod val="180000"/>
                </a:srgbClr>
              </a:duotone>
            </a:blip>
            <a:stretch>
              <a:fillRect/>
            </a:stretch>
          </p:blipFill>
          <p:spPr>
            <a:xfrm>
              <a:off x="3447947" y="4035686"/>
              <a:ext cx="2596429" cy="2558007"/>
            </a:xfrm>
            <a:prstGeom prst="rect">
              <a:avLst/>
            </a:prstGeom>
          </p:spPr>
        </p:pic>
        <p:pic>
          <p:nvPicPr>
            <p:cNvPr id="8" name="Picture 7">
              <a:extLst>
                <a:ext uri="{FF2B5EF4-FFF2-40B4-BE49-F238E27FC236}">
                  <a16:creationId xmlns:a16="http://schemas.microsoft.com/office/drawing/2014/main" id="{7BE6548D-AA71-4361-BA61-AAB33DF7982C}"/>
                </a:ext>
              </a:extLst>
            </p:cNvPr>
            <p:cNvPicPr>
              <a:picLocks noChangeAspect="1"/>
            </p:cNvPicPr>
            <p:nvPr/>
          </p:nvPicPr>
          <p:blipFill rotWithShape="1">
            <a:blip r:embed="rId7">
              <a:duotone>
                <a:prstClr val="black"/>
                <a:srgbClr val="D9C3A5">
                  <a:tint val="50000"/>
                  <a:satMod val="180000"/>
                </a:srgbClr>
              </a:duotone>
            </a:blip>
            <a:srcRect t="8311" r="7517"/>
            <a:stretch/>
          </p:blipFill>
          <p:spPr>
            <a:xfrm>
              <a:off x="3447947" y="738125"/>
              <a:ext cx="8610637" cy="1017576"/>
            </a:xfrm>
            <a:prstGeom prst="rect">
              <a:avLst/>
            </a:prstGeom>
          </p:spPr>
        </p:pic>
        <p:pic>
          <p:nvPicPr>
            <p:cNvPr id="25602" name="Picture 2" descr="A Brief History of Garbage in Cincinnati - Cincinnati Magazine">
              <a:extLst>
                <a:ext uri="{FF2B5EF4-FFF2-40B4-BE49-F238E27FC236}">
                  <a16:creationId xmlns:a16="http://schemas.microsoft.com/office/drawing/2014/main" id="{D8A32991-9EC5-4C5F-9AE1-7D7C5C5BC535}"/>
                </a:ext>
              </a:extLst>
            </p:cNvPr>
            <p:cNvPicPr>
              <a:picLocks noChangeAspect="1" noChangeArrowheads="1"/>
            </p:cNvPicPr>
            <p:nvPr/>
          </p:nvPicPr>
          <p:blipFill rotWithShape="1">
            <a:blip r:embed="rId8">
              <a:duotone>
                <a:prstClr val="black"/>
                <a:srgbClr val="D9C3A5">
                  <a:tint val="50000"/>
                  <a:satMod val="180000"/>
                </a:srgbClr>
              </a:duotone>
              <a:extLst>
                <a:ext uri="{28A0092B-C50C-407E-A947-70E740481C1C}">
                  <a14:useLocalDpi xmlns:a14="http://schemas.microsoft.com/office/drawing/2010/main" val="0"/>
                </a:ext>
              </a:extLst>
            </a:blip>
            <a:srcRect l="11639"/>
            <a:stretch/>
          </p:blipFill>
          <p:spPr bwMode="auto">
            <a:xfrm>
              <a:off x="3447947" y="1875267"/>
              <a:ext cx="2490004" cy="19842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688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engineering drawing, schematic&#10;&#10;Description automatically generated">
            <a:extLst>
              <a:ext uri="{FF2B5EF4-FFF2-40B4-BE49-F238E27FC236}">
                <a16:creationId xmlns:a16="http://schemas.microsoft.com/office/drawing/2014/main" id="{FED2BE96-93CA-4A13-8388-88DA44979689}"/>
              </a:ext>
            </a:extLst>
          </p:cNvPr>
          <p:cNvPicPr>
            <a:picLocks noGrp="1" noChangeAspect="1"/>
          </p:cNvPicPr>
          <p:nvPr>
            <p:ph idx="1"/>
          </p:nvPr>
        </p:nvPicPr>
        <p:blipFill>
          <a:blip r:embed="rId3"/>
          <a:stretch>
            <a:fillRect/>
          </a:stretch>
        </p:blipFill>
        <p:spPr>
          <a:xfrm>
            <a:off x="340547" y="263364"/>
            <a:ext cx="5628265" cy="6331271"/>
          </a:xfrm>
        </p:spPr>
      </p:pic>
      <p:sp>
        <p:nvSpPr>
          <p:cNvPr id="7" name="TextBox 6">
            <a:extLst>
              <a:ext uri="{FF2B5EF4-FFF2-40B4-BE49-F238E27FC236}">
                <a16:creationId xmlns:a16="http://schemas.microsoft.com/office/drawing/2014/main" id="{13816F6E-C98F-46A1-B74B-573C47D4E3E4}"/>
              </a:ext>
            </a:extLst>
          </p:cNvPr>
          <p:cNvSpPr txBox="1"/>
          <p:nvPr/>
        </p:nvSpPr>
        <p:spPr>
          <a:xfrm>
            <a:off x="6333746" y="475884"/>
            <a:ext cx="4853543" cy="6001643"/>
          </a:xfrm>
          <a:prstGeom prst="rect">
            <a:avLst/>
          </a:prstGeom>
          <a:noFill/>
        </p:spPr>
        <p:txBody>
          <a:bodyPr wrap="square">
            <a:spAutoFit/>
          </a:bodyPr>
          <a:lstStyle/>
          <a:p>
            <a:r>
              <a:rPr lang="en-US" sz="2400" b="1" dirty="0">
                <a:solidFill>
                  <a:schemeClr val="tx1"/>
                </a:solidFill>
              </a:rPr>
              <a:t>1925: </a:t>
            </a:r>
            <a:r>
              <a:rPr lang="en-US" sz="2400" dirty="0">
                <a:solidFill>
                  <a:schemeClr val="tx1"/>
                </a:solidFill>
              </a:rPr>
              <a:t>incinerator begins operation, and the ash is buried in a landfill along the creek</a:t>
            </a:r>
          </a:p>
          <a:p>
            <a:endParaRPr lang="en-US" sz="2400" dirty="0">
              <a:solidFill>
                <a:schemeClr val="tx1"/>
              </a:solidFill>
            </a:endParaRPr>
          </a:p>
          <a:p>
            <a:r>
              <a:rPr lang="en-US" sz="2400" b="1" dirty="0">
                <a:solidFill>
                  <a:schemeClr val="tx1"/>
                </a:solidFill>
              </a:rPr>
              <a:t>1930s - 40s: </a:t>
            </a:r>
            <a:r>
              <a:rPr lang="en-US" sz="2400" dirty="0">
                <a:solidFill>
                  <a:schemeClr val="tx1"/>
                </a:solidFill>
              </a:rPr>
              <a:t>footprint of the landfill expands as City acquires additional land. Area begins to become more settled as subdivisions are created next to landfill. Incinerator stops being used in the early 40s, converting to a solid waste disposal only.</a:t>
            </a:r>
          </a:p>
          <a:p>
            <a:endParaRPr lang="en-US" sz="2400" dirty="0">
              <a:solidFill>
                <a:schemeClr val="tx1"/>
              </a:solidFill>
            </a:endParaRPr>
          </a:p>
          <a:p>
            <a:r>
              <a:rPr lang="en-US" sz="2400" b="1" i="0" u="none" strike="noStrike" dirty="0">
                <a:solidFill>
                  <a:schemeClr val="tx1"/>
                </a:solidFill>
                <a:effectLst/>
              </a:rPr>
              <a:t>1953</a:t>
            </a:r>
            <a:r>
              <a:rPr lang="en-US" sz="2400" b="0" i="0" u="none" strike="noStrike" dirty="0">
                <a:solidFill>
                  <a:schemeClr val="tx1"/>
                </a:solidFill>
                <a:effectLst/>
              </a:rPr>
              <a:t>: landfill was closed with materials being covered over with soil</a:t>
            </a:r>
            <a:r>
              <a:rPr lang="en-US" sz="2400" dirty="0">
                <a:solidFill>
                  <a:schemeClr val="tx1"/>
                </a:solidFill>
              </a:rPr>
              <a:t> </a:t>
            </a:r>
          </a:p>
        </p:txBody>
      </p:sp>
      <p:sp>
        <p:nvSpPr>
          <p:cNvPr id="2" name="Oval 1">
            <a:extLst>
              <a:ext uri="{FF2B5EF4-FFF2-40B4-BE49-F238E27FC236}">
                <a16:creationId xmlns:a16="http://schemas.microsoft.com/office/drawing/2014/main" id="{60FB9C92-2F76-422F-B725-7C7074EF373D}"/>
              </a:ext>
            </a:extLst>
          </p:cNvPr>
          <p:cNvSpPr/>
          <p:nvPr/>
        </p:nvSpPr>
        <p:spPr>
          <a:xfrm>
            <a:off x="2865118" y="2926078"/>
            <a:ext cx="670561" cy="6096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866F3CA-3B3B-42C3-A7D1-5F655EB58BAF}"/>
              </a:ext>
            </a:extLst>
          </p:cNvPr>
          <p:cNvSpPr/>
          <p:nvPr/>
        </p:nvSpPr>
        <p:spPr>
          <a:xfrm>
            <a:off x="4860117" y="6108195"/>
            <a:ext cx="917239" cy="369332"/>
          </a:xfrm>
          <a:prstGeom prst="rect">
            <a:avLst/>
          </a:prstGeom>
        </p:spPr>
        <p:txBody>
          <a:bodyPr wrap="none">
            <a:spAutoFit/>
          </a:bodyPr>
          <a:lstStyle/>
          <a:p>
            <a:r>
              <a:rPr lang="en-US" b="1" dirty="0"/>
              <a:t>1937 </a:t>
            </a:r>
          </a:p>
        </p:txBody>
      </p:sp>
    </p:spTree>
    <p:extLst>
      <p:ext uri="{BB962C8B-B14F-4D97-AF65-F5344CB8AC3E}">
        <p14:creationId xmlns:p14="http://schemas.microsoft.com/office/powerpoint/2010/main" val="253441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3B50EF-8E95-4537-9EEE-E167B543993F}"/>
              </a:ext>
            </a:extLst>
          </p:cNvPr>
          <p:cNvSpPr/>
          <p:nvPr/>
        </p:nvSpPr>
        <p:spPr>
          <a:xfrm>
            <a:off x="6096000" y="817180"/>
            <a:ext cx="5017812" cy="4524315"/>
          </a:xfrm>
          <a:prstGeom prst="rect">
            <a:avLst/>
          </a:prstGeom>
        </p:spPr>
        <p:txBody>
          <a:bodyPr wrap="square">
            <a:spAutoFit/>
          </a:bodyPr>
          <a:lstStyle/>
          <a:p>
            <a:r>
              <a:rPr lang="en-US" sz="2400" b="0" i="0" dirty="0">
                <a:effectLst/>
              </a:rPr>
              <a:t>“Bingham Street landfill closed around 1953, its toxic contents buried over with soil, nothing more, because that was how it was done back then.”</a:t>
            </a:r>
          </a:p>
          <a:p>
            <a:endParaRPr lang="en-US" sz="2400" b="1" i="0" u="none" strike="noStrike" dirty="0">
              <a:effectLst/>
            </a:endParaRPr>
          </a:p>
          <a:p>
            <a:r>
              <a:rPr lang="en-US" sz="2400" b="1" i="0" u="none" strike="noStrike" dirty="0">
                <a:effectLst/>
              </a:rPr>
              <a:t>1972:</a:t>
            </a:r>
            <a:r>
              <a:rPr lang="en-US" sz="2400" b="0" i="0" u="none" strike="noStrike" dirty="0">
                <a:effectLst/>
              </a:rPr>
              <a:t> Bingham Park was established by the city with its amenities being a basketball court, baseball field, picnic tables and tents. </a:t>
            </a:r>
          </a:p>
          <a:p>
            <a:endParaRPr lang="en-US" sz="2400" dirty="0"/>
          </a:p>
        </p:txBody>
      </p:sp>
      <p:pic>
        <p:nvPicPr>
          <p:cNvPr id="3074" name="Picture 2" descr="A Greensboro city park tops a toxic landfill - North Carolina Health News">
            <a:extLst>
              <a:ext uri="{FF2B5EF4-FFF2-40B4-BE49-F238E27FC236}">
                <a16:creationId xmlns:a16="http://schemas.microsoft.com/office/drawing/2014/main" id="{022640FF-6A10-484C-B032-F7772B89C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52" y="934073"/>
            <a:ext cx="5243491" cy="393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2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D2DD-6269-44D4-A4AB-493F33C5ED05}"/>
              </a:ext>
            </a:extLst>
          </p:cNvPr>
          <p:cNvSpPr>
            <a:spLocks noGrp="1"/>
          </p:cNvSpPr>
          <p:nvPr>
            <p:ph type="title"/>
          </p:nvPr>
        </p:nvSpPr>
        <p:spPr/>
        <p:txBody>
          <a:bodyPr/>
          <a:lstStyle/>
          <a:p>
            <a:r>
              <a:rPr lang="en-US" dirty="0"/>
              <a:t>Geospatial Analysis</a:t>
            </a:r>
          </a:p>
        </p:txBody>
      </p:sp>
      <p:sp>
        <p:nvSpPr>
          <p:cNvPr id="3" name="Text Placeholder 2">
            <a:extLst>
              <a:ext uri="{FF2B5EF4-FFF2-40B4-BE49-F238E27FC236}">
                <a16:creationId xmlns:a16="http://schemas.microsoft.com/office/drawing/2014/main" id="{5CFD2364-F8AA-4D8D-9304-A666D12521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8694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7F1370-6548-4151-A73E-535C97E2354C}"/>
              </a:ext>
            </a:extLst>
          </p:cNvPr>
          <p:cNvSpPr>
            <a:spLocks noGrp="1"/>
          </p:cNvSpPr>
          <p:nvPr>
            <p:ph type="title"/>
          </p:nvPr>
        </p:nvSpPr>
        <p:spPr>
          <a:xfrm>
            <a:off x="233537" y="263008"/>
            <a:ext cx="3075836" cy="1325562"/>
          </a:xfrm>
        </p:spPr>
        <p:txBody>
          <a:bodyPr vert="horz" lIns="91440" tIns="45720" rIns="91440" bIns="45720" rtlCol="0" anchor="b">
            <a:normAutofit/>
          </a:bodyPr>
          <a:lstStyle/>
          <a:p>
            <a:r>
              <a:rPr lang="en-US" sz="3200" dirty="0"/>
              <a:t>Questions:</a:t>
            </a:r>
          </a:p>
        </p:txBody>
      </p:sp>
      <p:pic>
        <p:nvPicPr>
          <p:cNvPr id="7" name="Content Placeholder 6" descr="Diagram&#10;&#10;Description automatically generated">
            <a:extLst>
              <a:ext uri="{FF2B5EF4-FFF2-40B4-BE49-F238E27FC236}">
                <a16:creationId xmlns:a16="http://schemas.microsoft.com/office/drawing/2014/main" id="{B4B97287-92AF-4A1A-8812-98F4BC10A339}"/>
              </a:ext>
            </a:extLst>
          </p:cNvPr>
          <p:cNvPicPr>
            <a:picLocks noGrp="1" noChangeAspect="1"/>
          </p:cNvPicPr>
          <p:nvPr>
            <p:ph sz="half" idx="1"/>
          </p:nvPr>
        </p:nvPicPr>
        <p:blipFill rotWithShape="1">
          <a:blip r:embed="rId2"/>
          <a:srcRect r="4238" b="-3"/>
          <a:stretch/>
        </p:blipFill>
        <p:spPr>
          <a:xfrm>
            <a:off x="3904775" y="366702"/>
            <a:ext cx="7388065" cy="5960042"/>
          </a:xfrm>
          <a:prstGeom prst="rect">
            <a:avLst/>
          </a:prstGeom>
        </p:spPr>
      </p:pic>
      <p:sp>
        <p:nvSpPr>
          <p:cNvPr id="8" name="Content Placeholder 7">
            <a:extLst>
              <a:ext uri="{FF2B5EF4-FFF2-40B4-BE49-F238E27FC236}">
                <a16:creationId xmlns:a16="http://schemas.microsoft.com/office/drawing/2014/main" id="{A47DA82E-427D-43E0-B189-3482DD82BE8C}"/>
              </a:ext>
            </a:extLst>
          </p:cNvPr>
          <p:cNvSpPr>
            <a:spLocks noGrp="1"/>
          </p:cNvSpPr>
          <p:nvPr>
            <p:ph sz="half" idx="2"/>
          </p:nvPr>
        </p:nvSpPr>
        <p:spPr>
          <a:xfrm>
            <a:off x="355776" y="1825461"/>
            <a:ext cx="4055968" cy="4141706"/>
          </a:xfrm>
        </p:spPr>
        <p:txBody>
          <a:bodyPr vert="horz" lIns="91440" tIns="45720" rIns="91440" bIns="45720" rtlCol="0">
            <a:normAutofit/>
          </a:bodyPr>
          <a:lstStyle/>
          <a:p>
            <a:pPr marL="0">
              <a:buNone/>
            </a:pPr>
            <a:r>
              <a:rPr lang="en-US" sz="2400" dirty="0"/>
              <a:t>Is the Bingham Park Landfill representative of a pattern of environmental racism where communities of color are </a:t>
            </a:r>
            <a:r>
              <a:rPr lang="en-US" sz="2400" u="sng" dirty="0"/>
              <a:t>disproportionately</a:t>
            </a:r>
            <a:r>
              <a:rPr lang="en-US" sz="2400" dirty="0"/>
              <a:t> impacted?</a:t>
            </a:r>
          </a:p>
          <a:p>
            <a:pPr marL="0">
              <a:buNone/>
            </a:pPr>
            <a:r>
              <a:rPr lang="en-US" sz="2400" dirty="0"/>
              <a:t>What proportion of these sites are in </a:t>
            </a:r>
            <a:r>
              <a:rPr lang="en-US" sz="2400" u="sng" dirty="0"/>
              <a:t>urban underserved communities?</a:t>
            </a:r>
          </a:p>
        </p:txBody>
      </p:sp>
      <p:sp>
        <p:nvSpPr>
          <p:cNvPr id="9" name="Rectangle 8">
            <a:extLst>
              <a:ext uri="{FF2B5EF4-FFF2-40B4-BE49-F238E27FC236}">
                <a16:creationId xmlns:a16="http://schemas.microsoft.com/office/drawing/2014/main" id="{6CE7A9DE-D1D1-4A51-A9D1-56DEA22942DA}"/>
              </a:ext>
            </a:extLst>
          </p:cNvPr>
          <p:cNvSpPr/>
          <p:nvPr/>
        </p:nvSpPr>
        <p:spPr>
          <a:xfrm>
            <a:off x="4315468" y="4114800"/>
            <a:ext cx="2943171" cy="257864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54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4E0F36-44B8-4308-9320-EEAB9402274A}"/>
              </a:ext>
            </a:extLst>
          </p:cNvPr>
          <p:cNvSpPr>
            <a:spLocks noGrp="1"/>
          </p:cNvSpPr>
          <p:nvPr>
            <p:ph idx="1"/>
          </p:nvPr>
        </p:nvSpPr>
        <p:spPr>
          <a:xfrm>
            <a:off x="564289" y="301658"/>
            <a:ext cx="9899464" cy="4351337"/>
          </a:xfrm>
        </p:spPr>
        <p:txBody>
          <a:bodyPr/>
          <a:lstStyle/>
          <a:p>
            <a:pPr marL="0" indent="0">
              <a:buNone/>
            </a:pPr>
            <a:r>
              <a:rPr lang="en-US" dirty="0"/>
              <a:t>NC has 6,155 total block group-sized “communities,” and its geography spans 53,812 square miles. </a:t>
            </a:r>
          </a:p>
          <a:p>
            <a:pPr marL="0" indent="0">
              <a:buNone/>
            </a:pPr>
            <a:r>
              <a:rPr lang="en-US" dirty="0"/>
              <a:t>598 block groups (9.7% of all) have at least one and as many as 3 landfills in them</a:t>
            </a:r>
          </a:p>
          <a:p>
            <a:pPr marL="0" indent="0">
              <a:buNone/>
            </a:pPr>
            <a:r>
              <a:rPr lang="en-US" dirty="0"/>
              <a:t>And, 23% of block groups (1,430) accounting for 31.1% of NC geography are within 0.5 miles of a pre-regulatory landfill site. </a:t>
            </a:r>
          </a:p>
          <a:p>
            <a:endParaRPr lang="en-US" dirty="0"/>
          </a:p>
        </p:txBody>
      </p:sp>
      <p:pic>
        <p:nvPicPr>
          <p:cNvPr id="4" name="Content Placeholder 6" descr="Diagram&#10;&#10;Description automatically generated">
            <a:extLst>
              <a:ext uri="{FF2B5EF4-FFF2-40B4-BE49-F238E27FC236}">
                <a16:creationId xmlns:a16="http://schemas.microsoft.com/office/drawing/2014/main" id="{EB1981E5-11B7-457E-8266-8302C5674857}"/>
              </a:ext>
            </a:extLst>
          </p:cNvPr>
          <p:cNvPicPr>
            <a:picLocks noChangeAspect="1"/>
          </p:cNvPicPr>
          <p:nvPr/>
        </p:nvPicPr>
        <p:blipFill rotWithShape="1">
          <a:blip r:embed="rId2"/>
          <a:srcRect l="340" t="17729" r="4239" b="30074"/>
          <a:stretch/>
        </p:blipFill>
        <p:spPr>
          <a:xfrm>
            <a:off x="112250" y="2205005"/>
            <a:ext cx="10897785" cy="4604995"/>
          </a:xfrm>
          <a:prstGeom prst="rect">
            <a:avLst/>
          </a:prstGeom>
        </p:spPr>
      </p:pic>
    </p:spTree>
    <p:extLst>
      <p:ext uri="{BB962C8B-B14F-4D97-AF65-F5344CB8AC3E}">
        <p14:creationId xmlns:p14="http://schemas.microsoft.com/office/powerpoint/2010/main" val="379209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98D7E091-BEC1-4888-8952-20671F47B633}"/>
              </a:ext>
            </a:extLst>
          </p:cNvPr>
          <p:cNvPicPr>
            <a:picLocks noChangeAspect="1"/>
          </p:cNvPicPr>
          <p:nvPr/>
        </p:nvPicPr>
        <p:blipFill>
          <a:blip r:embed="rId2"/>
          <a:stretch>
            <a:fillRect/>
          </a:stretch>
        </p:blipFill>
        <p:spPr>
          <a:xfrm>
            <a:off x="1658470" y="0"/>
            <a:ext cx="8875059" cy="6858000"/>
          </a:xfrm>
          <a:prstGeom prst="rect">
            <a:avLst/>
          </a:prstGeom>
        </p:spPr>
      </p:pic>
    </p:spTree>
    <p:extLst>
      <p:ext uri="{BB962C8B-B14F-4D97-AF65-F5344CB8AC3E}">
        <p14:creationId xmlns:p14="http://schemas.microsoft.com/office/powerpoint/2010/main" val="137748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EACE-FCCF-43F0-8E50-1BF7F95699F5}"/>
              </a:ext>
            </a:extLst>
          </p:cNvPr>
          <p:cNvSpPr>
            <a:spLocks noGrp="1"/>
          </p:cNvSpPr>
          <p:nvPr>
            <p:ph type="title"/>
          </p:nvPr>
        </p:nvSpPr>
        <p:spPr>
          <a:xfrm>
            <a:off x="5618374" y="640081"/>
            <a:ext cx="5344593" cy="1325562"/>
          </a:xfrm>
        </p:spPr>
        <p:txBody>
          <a:bodyPr>
            <a:normAutofit/>
          </a:bodyPr>
          <a:lstStyle/>
          <a:p>
            <a:r>
              <a:rPr lang="en-US" dirty="0"/>
              <a:t>Across the state</a:t>
            </a:r>
          </a:p>
        </p:txBody>
      </p:sp>
      <p:pic>
        <p:nvPicPr>
          <p:cNvPr id="5" name="Picture 4" descr="Table&#10;&#10;Description automatically generated">
            <a:extLst>
              <a:ext uri="{FF2B5EF4-FFF2-40B4-BE49-F238E27FC236}">
                <a16:creationId xmlns:a16="http://schemas.microsoft.com/office/drawing/2014/main" id="{92498E2E-CDB9-4AD8-B998-570C274908E1}"/>
              </a:ext>
            </a:extLst>
          </p:cNvPr>
          <p:cNvPicPr>
            <a:picLocks noChangeAspect="1"/>
          </p:cNvPicPr>
          <p:nvPr/>
        </p:nvPicPr>
        <p:blipFill>
          <a:blip r:embed="rId2"/>
          <a:stretch>
            <a:fillRect/>
          </a:stretch>
        </p:blipFill>
        <p:spPr>
          <a:xfrm>
            <a:off x="315988" y="1400354"/>
            <a:ext cx="5137449" cy="1605451"/>
          </a:xfrm>
          <a:prstGeom prst="rect">
            <a:avLst/>
          </a:prstGeom>
        </p:spPr>
      </p:pic>
      <p:sp>
        <p:nvSpPr>
          <p:cNvPr id="3" name="Content Placeholder 2">
            <a:extLst>
              <a:ext uri="{FF2B5EF4-FFF2-40B4-BE49-F238E27FC236}">
                <a16:creationId xmlns:a16="http://schemas.microsoft.com/office/drawing/2014/main" id="{1E89D594-05CC-40AF-8B3E-B9C19BBD2EE9}"/>
              </a:ext>
            </a:extLst>
          </p:cNvPr>
          <p:cNvSpPr>
            <a:spLocks noGrp="1"/>
          </p:cNvSpPr>
          <p:nvPr>
            <p:ph idx="1"/>
          </p:nvPr>
        </p:nvSpPr>
        <p:spPr>
          <a:xfrm>
            <a:off x="5636268" y="2301554"/>
            <a:ext cx="5344593" cy="3878583"/>
          </a:xfrm>
        </p:spPr>
        <p:txBody>
          <a:bodyPr>
            <a:normAutofit fontScale="92500"/>
          </a:bodyPr>
          <a:lstStyle/>
          <a:p>
            <a:r>
              <a:rPr lang="en-US" sz="2400" dirty="0"/>
              <a:t>Almost half of NC’s population lives in an urban area. </a:t>
            </a:r>
          </a:p>
          <a:p>
            <a:r>
              <a:rPr lang="en-US" sz="2400" dirty="0"/>
              <a:t>About 1 out of 11 residents in NC live in an underserved urban community. </a:t>
            </a:r>
          </a:p>
          <a:p>
            <a:r>
              <a:rPr lang="en-US" sz="2400" dirty="0"/>
              <a:t>Though urban geography accounts for about 5% of NC’s total square miles, about 27% of the state’s pre-regulatory landfill sites are located within 0.5 miles of these communities. </a:t>
            </a:r>
          </a:p>
        </p:txBody>
      </p:sp>
      <p:sp>
        <p:nvSpPr>
          <p:cNvPr id="17" name="Rectangle 16">
            <a:extLst>
              <a:ext uri="{FF2B5EF4-FFF2-40B4-BE49-F238E27FC236}">
                <a16:creationId xmlns:a16="http://schemas.microsoft.com/office/drawing/2014/main" id="{B632AE7B-9F64-4DA0-908C-FF0274747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Table&#10;&#10;Description automatically generated">
            <a:extLst>
              <a:ext uri="{FF2B5EF4-FFF2-40B4-BE49-F238E27FC236}">
                <a16:creationId xmlns:a16="http://schemas.microsoft.com/office/drawing/2014/main" id="{8A1B6D91-1081-4478-9AE3-5431F056B5E7}"/>
              </a:ext>
            </a:extLst>
          </p:cNvPr>
          <p:cNvPicPr>
            <a:picLocks noChangeAspect="1"/>
          </p:cNvPicPr>
          <p:nvPr/>
        </p:nvPicPr>
        <p:blipFill>
          <a:blip r:embed="rId3"/>
          <a:stretch>
            <a:fillRect/>
          </a:stretch>
        </p:blipFill>
        <p:spPr>
          <a:xfrm>
            <a:off x="249882" y="3543133"/>
            <a:ext cx="5137450" cy="1580154"/>
          </a:xfrm>
          <a:prstGeom prst="rect">
            <a:avLst/>
          </a:prstGeom>
        </p:spPr>
      </p:pic>
    </p:spTree>
    <p:extLst>
      <p:ext uri="{BB962C8B-B14F-4D97-AF65-F5344CB8AC3E}">
        <p14:creationId xmlns:p14="http://schemas.microsoft.com/office/powerpoint/2010/main" val="65808896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F8E65-5EAA-4DCD-8461-F9BDA12AC6F7}">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5175DE86-58D3-4347-B547-AF9F865DD68C}">
  <ds:schemaRefs>
    <ds:schemaRef ds:uri="http://schemas.microsoft.com/sharepoint/v3/contenttype/forms"/>
  </ds:schemaRefs>
</ds:datastoreItem>
</file>

<file path=customXml/itemProps3.xml><?xml version="1.0" encoding="utf-8"?>
<ds:datastoreItem xmlns:ds="http://schemas.openxmlformats.org/officeDocument/2006/customXml" ds:itemID="{C3F9B716-08C5-4102-B5AF-6AFC4934B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Widescreen</PresentationFormat>
  <Paragraphs>211</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Schoolbook</vt:lpstr>
      <vt:lpstr>Wingdings 2</vt:lpstr>
      <vt:lpstr>View</vt:lpstr>
      <vt:lpstr>Cottage Grove/ Willow Oaks Area</vt:lpstr>
      <vt:lpstr>PowerPoint Presentation</vt:lpstr>
      <vt:lpstr>PowerPoint Presentation</vt:lpstr>
      <vt:lpstr>PowerPoint Presentation</vt:lpstr>
      <vt:lpstr>Geospatial Analysis</vt:lpstr>
      <vt:lpstr>Questions:</vt:lpstr>
      <vt:lpstr>PowerPoint Presentation</vt:lpstr>
      <vt:lpstr>PowerPoint Presentation</vt:lpstr>
      <vt:lpstr>Across the state</vt:lpstr>
      <vt:lpstr>PowerPoint Presentation</vt:lpstr>
      <vt:lpstr>Compiled Dataset Variables @ BG level</vt:lpstr>
      <vt:lpstr>PowerPoint Presentation</vt:lpstr>
      <vt:lpstr>Statistically Significant Correlations</vt:lpstr>
      <vt:lpstr>Are black communities disproportionately impacted?</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2021-04-30T15:59:47Z</dcterms:created>
  <dcterms:modified xsi:type="dcterms:W3CDTF">2021-04-30T16:56:56Z</dcterms:modified>
</cp:coreProperties>
</file>