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56" r:id="rId6"/>
    <p:sldId id="257" r:id="rId7"/>
    <p:sldId id="267" r:id="rId8"/>
    <p:sldId id="265" r:id="rId9"/>
    <p:sldId id="268" r:id="rId10"/>
    <p:sldId id="269" r:id="rId11"/>
    <p:sldId id="266" r:id="rId12"/>
    <p:sldId id="270" r:id="rId13"/>
    <p:sldId id="274" r:id="rId14"/>
    <p:sldId id="276" r:id="rId15"/>
    <p:sldId id="277" r:id="rId16"/>
    <p:sldId id="278" r:id="rId17"/>
    <p:sldId id="279" r:id="rId18"/>
    <p:sldId id="272" r:id="rId19"/>
    <p:sldId id="271" r:id="rId20"/>
    <p:sldId id="273" r:id="rId21"/>
    <p:sldId id="275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>
      <p:cViewPr varScale="1">
        <p:scale>
          <a:sx n="57" d="100"/>
          <a:sy n="57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D1187-4D3D-4FD7-8B97-B50DCF986C63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B9E56-E88A-44DC-B7BD-A5B0AC215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554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731F8-956C-4CCE-8297-6C45C7D7B8A3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1123D-73AB-49BC-8ACA-6F1B1595A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72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120F-1242-4E55-A708-622578D4E302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4583-3BEB-4716-97E2-5E95CF7E62A0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FEA2-5C6A-4ACA-9C20-B0A7A762DEEA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4CF1-21AE-4344-B46B-271E07D3E5D8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86FD-E3D9-4F30-A2CA-27275C9B4E98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DF4-3442-4360-91F6-D75CF57DC2B1}" type="datetime1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F7B6-E90C-42EB-8F8F-CB7E3F698593}" type="datetime1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EC1A-96FF-442A-B760-76E5A904FA98}" type="datetime1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7E3A-81BD-4CC4-9045-42092C5D9EDB}" type="datetime1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F974-29DD-4296-A484-88E527D3C18A}" type="datetime1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F543-77CE-43BD-9CD8-10B7C67753DC}" type="datetime1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8751C-4ACF-48B6-B75B-68F8D8A42161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.png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hyperlink" Target="mailto:LOE@greensboro-nc.gov" TargetMode="External"/><Relationship Id="rId5" Type="http://schemas.openxmlformats.org/officeDocument/2006/relationships/hyperlink" Target="http://www.greensboro-nc.gov/cc" TargetMode="External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hyperlink" Target="http://www.greensboro-nc.gov/cc" TargetMode="External"/><Relationship Id="rId4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hyperlink" Target="http://www.guilfordcoc.org/" TargetMode="External"/><Relationship Id="rId5" Type="http://schemas.openxmlformats.org/officeDocument/2006/relationships/hyperlink" Target="http://www.greensboro-nc.gov/nd" TargetMode="External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7.jpe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G Power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09" y="0"/>
            <a:ext cx="9144000" cy="685800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9276" y="731351"/>
            <a:ext cx="8001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Neighborhood Development Department</a:t>
            </a:r>
          </a:p>
          <a:p>
            <a:pPr algn="ctr"/>
            <a:endParaRPr lang="en-US" sz="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Community Improvement Division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95856" y="5562600"/>
            <a:ext cx="4305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Troy D Powell, MPA, CZO 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Division Manager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56" y="3613150"/>
            <a:ext cx="2117213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0" y="1600200"/>
          <a:ext cx="685733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00200"/>
                        <a:ext cx="685733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445962"/>
            <a:ext cx="9144000" cy="9445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Why Maintain Your Property Inside and Outside</a:t>
            </a:r>
            <a:endParaRPr kumimoji="0" lang="en-US" sz="3000" b="1" i="0" u="none" strike="noStrike" kern="1200" cap="none" spc="0" normalizeH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390524"/>
            <a:ext cx="87630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Reducing </a:t>
            </a:r>
            <a:r>
              <a:rPr lang="en-US" sz="24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the likelihood of code violations or complaints filed against you 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Preventing </a:t>
            </a:r>
            <a:r>
              <a:rPr lang="en-US" sz="24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further deterioration of your property 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Saving </a:t>
            </a:r>
            <a:r>
              <a:rPr lang="en-US" sz="24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money in repairs later 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Improving </a:t>
            </a:r>
            <a:r>
              <a:rPr lang="en-US" sz="24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your family’s quality of life 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Reducing </a:t>
            </a:r>
            <a:r>
              <a:rPr lang="en-US" sz="24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crime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0" y="1600200"/>
          <a:ext cx="685733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00200"/>
                        <a:ext cx="685733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1603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Property Self-Inspection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516" y="676974"/>
            <a:ext cx="7192967" cy="5486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0" y="1600200"/>
          <a:ext cx="685733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00200"/>
                        <a:ext cx="685733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1143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Property Self-Inspection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685800"/>
            <a:ext cx="8153400" cy="5486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0" y="1600200"/>
          <a:ext cx="685733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00200"/>
                        <a:ext cx="685733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Tenants Working Together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500" y="1143000"/>
            <a:ext cx="87630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Apartments in a Neglected Property Share Violations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Busted Windows, No Insect Screens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Plumbing, Electrical, Heating Issues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Doors Don’t Shut Easily, Door Jambs are Broken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Infestation of Multiple Apartment Units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Exterior of Property is not Maintained or Sanitary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Petition for a Housing Inspection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Unique Knowledge of Interior Conditions by 5 Citizens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Report Information Collectively to Code Compliance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Inspectors will Conduct Coordinated Inspections</a:t>
            </a:r>
          </a:p>
          <a:p>
            <a:pPr lvl="1">
              <a:spcBef>
                <a:spcPct val="20000"/>
              </a:spcBef>
              <a:defRPr/>
            </a:pPr>
            <a:endParaRPr lang="en-US" sz="24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24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30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0" y="1600200"/>
          <a:ext cx="685733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00200"/>
                        <a:ext cx="685733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How to Report a Violation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066800"/>
            <a:ext cx="87630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Contact the City Call Center at 336-373-CITY (2489)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Contact Code Compliance at 336-373-2111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Online Complaint Form </a:t>
            </a: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  <a:hlinkClick r:id="rId5"/>
              </a:rPr>
              <a:t>www.greensboro-nc.gov/cc</a:t>
            </a: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E-mail Complaint to </a:t>
            </a: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  <a:hlinkClick r:id="rId6"/>
              </a:rPr>
              <a:t>LOE@greensboro-nc.gov</a:t>
            </a:r>
            <a:endParaRPr lang="en-US" sz="24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What We Don’t Address: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Building Permits (Development Services)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Mold (Contact an Independent Contractor)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Home Owners Association Agreements (Contact Attorney)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30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0" y="1600200"/>
          <a:ext cx="685733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00200"/>
                        <a:ext cx="685733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Now That You Reported a Violation?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703C"/>
                </a:solidFill>
                <a:latin typeface="Arial" pitchFamily="34" charset="0"/>
                <a:ea typeface="+mj-ea"/>
                <a:cs typeface="Arial" pitchFamily="34" charset="0"/>
              </a:rPr>
              <a:t>What to Expect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447800"/>
            <a:ext cx="87630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Initial Inspection (1/5 Rule)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3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Request Case Number, Inspector Name, and Phone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Administrative Hearing with Inspector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Issuance of Order to Repair or Demolish (50% Tax Rule)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3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Performance Period Monitoring for Compliance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3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Civil Penalty Issuance to Encourage Continued Compliance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3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Condemnation of Dwelling Unit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3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Ordinance Adoption by the Housing Commission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30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0" y="1600200"/>
          <a:ext cx="685733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00200"/>
                        <a:ext cx="685733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9144000" cy="86836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How to Follow Case Progress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00703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3000" b="1" i="0" u="none" strike="noStrike" kern="1200" cap="none" spc="0" normalizeH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155192"/>
            <a:ext cx="87630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Access the Public Code Compliance Portal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Go to </a:t>
            </a: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  <a:hlinkClick r:id="rId5"/>
              </a:rPr>
              <a:t>www.greensboro-nc.gov/cc</a:t>
            </a:r>
            <a:endParaRPr lang="en-US" sz="24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Select “Status of Code Cases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Place a Check Mark in “Active” for “Case Status”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Upper Right on Map, Click Magnifying Glass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Enter Case Number or Your Address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Select “Report 1” or “Report 2” for your Case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When the Inspector Updates the File it Updates Overnight on this Portal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Call 336-373-2660 or Case Officer if No Progress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7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0" y="1600200"/>
          <a:ext cx="685733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00200"/>
                        <a:ext cx="685733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Emergency Housing</a:t>
            </a:r>
            <a:r>
              <a:rPr lang="en-US" sz="3200" b="1" dirty="0" smtClean="0">
                <a:solidFill>
                  <a:srgbClr val="00703C"/>
                </a:solidFill>
                <a:latin typeface="Arial" pitchFamily="34" charset="0"/>
                <a:ea typeface="+mj-ea"/>
                <a:cs typeface="Arial" pitchFamily="34" charset="0"/>
              </a:rPr>
              <a:t> Assistance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703C"/>
                </a:solidFill>
                <a:latin typeface="Arial" pitchFamily="34" charset="0"/>
                <a:ea typeface="+mj-ea"/>
                <a:cs typeface="Arial" pitchFamily="34" charset="0"/>
                <a:hlinkClick r:id="rId5"/>
              </a:rPr>
              <a:t>www.greensboro-nc.gov/nd</a:t>
            </a:r>
            <a:r>
              <a:rPr lang="en-US" sz="3000" b="1" dirty="0" smtClean="0">
                <a:solidFill>
                  <a:srgbClr val="00703C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endParaRPr kumimoji="0" lang="en-US" sz="3000" b="1" i="0" u="none" strike="noStrike" kern="1200" cap="none" spc="0" normalizeH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447800"/>
            <a:ext cx="87630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Resources for Emergency Assistance</a:t>
            </a:r>
            <a:endParaRPr lang="en-US" sz="24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Homeless or Will be in 72 Hours (Homeless Prevention) 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Coordinated Entry 336-553-2716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  <a:hlinkClick r:id="rId6"/>
              </a:rPr>
              <a:t>www.guilfordcoc.org</a:t>
            </a: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Resource Guide 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Greensboro Housing Coalition (</a:t>
            </a:r>
            <a:r>
              <a:rPr lang="en-US" sz="2400" dirty="0" err="1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ETAP</a:t>
            </a: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ND Housing Services Emergency Repair </a:t>
            </a:r>
          </a:p>
          <a:p>
            <a:pPr>
              <a:spcBef>
                <a:spcPct val="20000"/>
              </a:spcBef>
              <a:defRPr/>
            </a:pPr>
            <a:endParaRPr lang="en-US" sz="24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994664"/>
              </p:ext>
            </p:extLst>
          </p:nvPr>
        </p:nvGraphicFramePr>
        <p:xfrm>
          <a:off x="0" y="1905000"/>
          <a:ext cx="685733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905000"/>
                        <a:ext cx="685733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214709" y="1417638"/>
            <a:ext cx="5965867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CONTACT INFORMATION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Troy D Powell, Division Manager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uLnTx/>
                <a:uFillTx/>
                <a:latin typeface="Arial" pitchFamily="34" charset="0"/>
                <a:cs typeface="Arial" pitchFamily="34" charset="0"/>
              </a:rPr>
              <a:t>336-373-2208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Troy.Powell@Greensboro-NC.Gov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703C"/>
              </a:solidFill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lang="en-US" sz="24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CONNECT WITH YOUR INSPECTOR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Admin Office 336-373-2111</a:t>
            </a:r>
            <a:endParaRPr lang="en-US" sz="2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Admin Supervisor 336-373-2660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703C"/>
                </a:solidFill>
                <a:latin typeface="Arial" pitchFamily="34" charset="0"/>
                <a:ea typeface="+mj-ea"/>
                <a:cs typeface="Arial" pitchFamily="34" charset="0"/>
              </a:rPr>
              <a:t>Any Questions</a:t>
            </a:r>
            <a:endParaRPr kumimoji="0" lang="en-US" sz="4000" b="1" i="0" u="none" strike="noStrike" kern="1200" cap="none" spc="0" normalizeH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6" y="1934547"/>
            <a:ext cx="2748498" cy="2743200"/>
          </a:xfrm>
          <a:prstGeom prst="rect">
            <a:avLst/>
          </a:prstGeom>
          <a:ln w="28575">
            <a:solidFill>
              <a:srgbClr val="00703C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064476"/>
              </p:ext>
            </p:extLst>
          </p:nvPr>
        </p:nvGraphicFramePr>
        <p:xfrm>
          <a:off x="0" y="1600200"/>
          <a:ext cx="685733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00200"/>
                        <a:ext cx="685733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9144000" cy="13255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rgbClr val="00703C"/>
                </a:solidFill>
                <a:latin typeface="Arial" pitchFamily="34" charset="0"/>
                <a:ea typeface="+mj-ea"/>
                <a:cs typeface="Arial" pitchFamily="34" charset="0"/>
              </a:rPr>
              <a:t>Outline</a:t>
            </a:r>
            <a:endParaRPr kumimoji="0" lang="en-US" sz="4800" b="1" i="0" u="none" strike="noStrike" kern="1200" cap="none" spc="0" normalizeH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Risk of Health vs. Routine Repairs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Owner and Occupant Responsibilities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When to Call Code Enforcement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What is Condemnation?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Why Maintain Your Property Inside and Outside?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Property Self-Inspection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Tenants Working Together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How to Report a Violation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What to Expect in the Enforcement Process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Following Your Case Progress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Emergency Housing Assistance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2400" b="1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="1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100" b="1" i="0" u="none" strike="noStrike" kern="1200" cap="none" spc="0" normalizeH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719668"/>
              </p:ext>
            </p:extLst>
          </p:nvPr>
        </p:nvGraphicFramePr>
        <p:xfrm>
          <a:off x="146385" y="1524000"/>
          <a:ext cx="685733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385" y="1524000"/>
                        <a:ext cx="685733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3460" cy="1162050"/>
          </a:xfrm>
        </p:spPr>
        <p:txBody>
          <a:bodyPr/>
          <a:lstStyle/>
          <a:p>
            <a:r>
              <a:rPr lang="en-US" u="sng" dirty="0" smtClean="0"/>
              <a:t>RISK TO HEALTH OF OCCUPANTS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95" y="1143000"/>
            <a:ext cx="4150470" cy="1828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91000" cy="46910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Structurally Sound Building</a:t>
            </a:r>
            <a:endParaRPr lang="en-US" sz="24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No Hot Water, No Heat</a:t>
            </a:r>
            <a:endParaRPr lang="en-US" sz="24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Leaky Roof, Open Ceiling</a:t>
            </a:r>
            <a:endParaRPr lang="en-US" sz="24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Operable Plumbing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en-US" sz="24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Safe Electrical System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en-US" sz="24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Operable Heating System</a:t>
            </a:r>
            <a:endParaRPr lang="en-US" sz="24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Risk to Health vs. Routine Repairs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761830" y="3276600"/>
            <a:ext cx="4191000" cy="2669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 smtClean="0"/>
              <a:t>ROUTINE REPAIRS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Changing </a:t>
            </a: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Air </a:t>
            </a:r>
            <a:r>
              <a:rPr lang="en-US" sz="24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Filters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Dripping Faucets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Running Toilets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Small Holes in the </a:t>
            </a: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Carpet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5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0" y="1600200"/>
          <a:ext cx="685733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00200"/>
                        <a:ext cx="685733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Owner Responsibilities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smtClean="0">
                <a:solidFill>
                  <a:srgbClr val="00703C"/>
                </a:solidFill>
                <a:latin typeface="Arial" pitchFamily="34" charset="0"/>
                <a:ea typeface="+mj-ea"/>
                <a:cs typeface="Arial" pitchFamily="34" charset="0"/>
              </a:rPr>
              <a:t>City Ordinance Sec. 11-8</a:t>
            </a:r>
            <a:endParaRPr kumimoji="0" lang="en-US" sz="2400" b="1" i="0" u="none" strike="noStrike" kern="1200" cap="none" spc="0" normalizeH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u="sng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Owners Required to Repair in 48 Hours of Notification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Repair Broken, Burst, Frozen, Inoperable Plumbing Pipe or Fixtures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Repair any Exposed or Unsafe Wiring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Repair or Replace Unsafe or Dangerous Cooking or Heating Equipment Provided by Owner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Repair or Replace Fuel Storage Tanks or Supply Lines Leaking, Improperly Supported or Dangerous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000" b="1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0" y="1600200"/>
          <a:ext cx="685733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00200"/>
                        <a:ext cx="685733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Occupant Responsibilities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smtClean="0">
                <a:solidFill>
                  <a:srgbClr val="00703C"/>
                </a:solidFill>
                <a:latin typeface="Arial" pitchFamily="34" charset="0"/>
                <a:ea typeface="+mj-ea"/>
                <a:cs typeface="Arial" pitchFamily="34" charset="0"/>
              </a:rPr>
              <a:t>City Ordinance Sec. 11-9</a:t>
            </a:r>
            <a:endParaRPr kumimoji="0" lang="en-US" sz="2400" b="1" i="0" u="none" strike="noStrike" kern="1200" cap="none" spc="0" normalizeH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u="sng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Occupant Required to Repair in 48 Hrs of Notification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Keep Apartment in a Clean and Sanitary Condition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3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Keep All Plumbing and Fixtures Clean and Sanitary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3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Exterminate if Owner provided an Adequate Rodent-Proof Building and Only One Apartment Affected.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4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Dispose of Garbage in Approved Receptacles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No Furniture, Auto Parts, Junk, or Materials stored on premises that cause fire hazard or endangers health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000" b="1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0" y="1600200"/>
          <a:ext cx="685733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00200"/>
                        <a:ext cx="685733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Occupant Responsibilities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smtClean="0">
                <a:solidFill>
                  <a:srgbClr val="00703C"/>
                </a:solidFill>
                <a:latin typeface="Arial" pitchFamily="34" charset="0"/>
                <a:ea typeface="+mj-ea"/>
                <a:cs typeface="Arial" pitchFamily="34" charset="0"/>
              </a:rPr>
              <a:t>City Ordinance Sec. 11-9</a:t>
            </a:r>
            <a:endParaRPr kumimoji="0" lang="en-US" sz="2400" b="1" i="0" u="none" strike="noStrike" kern="1200" cap="none" spc="0" normalizeH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u="sng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Occupant Required to Repair in 48 Hrs of Notification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Maintain Fuel Storage Tanks in a Safe Condition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3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Not Occupy Unit without Water &amp; Sewer Service Operable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3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Not Place in Structure any oil or gas fired portable or nonvented cook stove or heater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3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Not place on the Premises any Heating or Cooking unit Constituting a Serious Fire Hazard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3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Not Cause Damage to the Unit to Make Unit Unfit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3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Maintain Utilities when in Occupants Name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000" b="1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0" y="1600200"/>
          <a:ext cx="685733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00200"/>
                        <a:ext cx="685733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When to Call Code Enforcement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703C"/>
                </a:solidFill>
                <a:latin typeface="Arial" pitchFamily="34" charset="0"/>
                <a:ea typeface="+mj-ea"/>
                <a:cs typeface="Arial" pitchFamily="34" charset="0"/>
              </a:rPr>
              <a:t>Unfit for Human Habitation, City Ordinance 11-10</a:t>
            </a:r>
            <a:endParaRPr kumimoji="0" lang="en-US" sz="2600" b="1" i="0" u="none" strike="noStrike" kern="1200" cap="none" spc="0" normalizeH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447800"/>
            <a:ext cx="87630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Any Violation of Owner Responsibilities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Interior Walls Leaning, Buckling, Failing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Supports of Structure Damage or Deterioration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Floors or Roofs with Improperly Distributed Loads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Damage by Fire, Wind, Other Rendering an Unsafe Building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Dilapidation</a:t>
            </a:r>
            <a:r>
              <a:rPr lang="en-US" sz="24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, Decay, Unsanitary Conditions or Disrepair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24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0" y="1600200"/>
          <a:ext cx="685733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00200"/>
                        <a:ext cx="685733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00" b="1" i="0" u="none" strike="noStrike" kern="120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When to Call Code Enforcement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1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Unfit for Human Habitation, City Ordinance 11-10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447800"/>
            <a:ext cx="87630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Inadequate facilities for Egress in case of Fire or Panic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Defects Increasing Fire, Accident or Calamity Hazards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No Adequate Ventilation, Light, Heating, or Sanitary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No Proper Electrical, Heating, Plumbing Facilities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Any of These Conditions Can Result in Civil Penalties and Condemnation. 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Condemnation Can Happen Sooner if a Threat to Occupants or the Public Safety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0" y="1600200"/>
          <a:ext cx="685733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00200"/>
                        <a:ext cx="685733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What is Condemnation?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500" y="1066800"/>
            <a:ext cx="87630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Temporarily or Permanently Protecting Occupants or the Public from an Unsafe or Hazardous Condition.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Any of the Conditions of City Ordinance Sections 11-8, 11-9, 11-10 can Result in Civil Penalties and Condemnation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2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Condemnation can Occur sooner depending on the Threat to Occupants, the Public, or Failure to Comply with Order.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en-US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Condemnation means the Owner can’t Rent, Advertise for Rent, or Allow Anyone to Remain in the Structure Until all Violations are Corrected. </a:t>
            </a:r>
          </a:p>
          <a:p>
            <a:pPr>
              <a:spcBef>
                <a:spcPct val="20000"/>
              </a:spcBef>
              <a:defRPr/>
            </a:pPr>
            <a:endParaRPr lang="en-US" sz="24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B110B84D3F3949BD20C9382F6E9B98" ma:contentTypeVersion="2" ma:contentTypeDescription="Create a new document." ma:contentTypeScope="" ma:versionID="80fb4872d1735840da14aab81f94d005">
  <xsd:schema xmlns:xsd="http://www.w3.org/2001/XMLSchema" xmlns:xs="http://www.w3.org/2001/XMLSchema" xmlns:p="http://schemas.microsoft.com/office/2006/metadata/properties" xmlns:ns1="http://schemas.microsoft.com/sharepoint/v3" xmlns:ns2="40ed211c-5bc1-4ddc-93f5-3516f85e95f3" targetNamespace="http://schemas.microsoft.com/office/2006/metadata/properties" ma:root="true" ma:fieldsID="1a57a411e24694a0f3ca6d06ad2797e6" ns1:_="" ns2:_="">
    <xsd:import namespace="http://schemas.microsoft.com/sharepoint/v3"/>
    <xsd:import namespace="40ed211c-5bc1-4ddc-93f5-3516f85e95f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d211c-5bc1-4ddc-93f5-3516f85e95f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40ed211c-5bc1-4ddc-93f5-3516f85e95f3">DHNMQQHAPA55-7-799</_dlc_DocId>
    <_dlc_DocIdUrl xmlns="40ed211c-5bc1-4ddc-93f5-3516f85e95f3">
      <Url>http://citynet/_layouts/15/DocIdRedir.aspx?ID=DHNMQQHAPA55-7-799</Url>
      <Description>DHNMQQHAPA55-7-799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78D402-F5E7-4D5A-B416-095B9AD0CC9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9498844-7D53-45DD-B8B0-00E243B775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0ed211c-5bc1-4ddc-93f5-3516f85e95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A562B6-6CB0-477A-95E2-E1B535AF9F1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ed211c-5bc1-4ddc-93f5-3516f85e95f3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0C60FBCE-1F57-4D5D-B31D-55CE6D659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930</Words>
  <Application>Microsoft Office PowerPoint</Application>
  <PresentationFormat>On-screen Show (4:3)</PresentationFormat>
  <Paragraphs>213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RISK TO HEALTH OF OCCUPANTS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Greensboro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for City Council meeting use</dc:title>
  <dc:creator>16248</dc:creator>
  <cp:lastModifiedBy>Powell, Troy</cp:lastModifiedBy>
  <cp:revision>46</cp:revision>
  <dcterms:created xsi:type="dcterms:W3CDTF">2015-09-21T14:03:35Z</dcterms:created>
  <dcterms:modified xsi:type="dcterms:W3CDTF">2022-01-14T19:08:54Z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58bcc4b7-1d13-48df-874d-94235399272e</vt:lpwstr>
  </property>
  <property fmtid="{D5CDD505-2E9C-101B-9397-08002B2CF9AE}" pid="3" name="ContentTypeId">
    <vt:lpwstr>0x0101001CB110B84D3F3949BD20C9382F6E9B98</vt:lpwstr>
  </property>
</Properties>
</file>